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6"/>
  </p:notesMasterIdLst>
  <p:sldIdLst>
    <p:sldId id="256" r:id="rId2"/>
    <p:sldId id="257" r:id="rId3"/>
    <p:sldId id="264" r:id="rId4"/>
    <p:sldId id="265" r:id="rId5"/>
    <p:sldId id="266" r:id="rId6"/>
    <p:sldId id="274" r:id="rId7"/>
    <p:sldId id="271" r:id="rId8"/>
    <p:sldId id="279" r:id="rId9"/>
    <p:sldId id="280" r:id="rId10"/>
    <p:sldId id="297" r:id="rId11"/>
    <p:sldId id="282" r:id="rId12"/>
    <p:sldId id="295" r:id="rId13"/>
    <p:sldId id="277" r:id="rId14"/>
    <p:sldId id="285" r:id="rId15"/>
    <p:sldId id="294" r:id="rId16"/>
    <p:sldId id="296" r:id="rId17"/>
    <p:sldId id="288" r:id="rId18"/>
    <p:sldId id="289" r:id="rId19"/>
    <p:sldId id="290" r:id="rId20"/>
    <p:sldId id="298" r:id="rId21"/>
    <p:sldId id="299" r:id="rId22"/>
    <p:sldId id="300" r:id="rId23"/>
    <p:sldId id="270" r:id="rId24"/>
    <p:sldId id="278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79" y="-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2B338-E457-401A-952C-03FB9750DA4C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BED613B7-135C-4680-AEC1-4DF92E45CE2D}">
      <dgm:prSet phldrT="[Κείμενο]" custT="1"/>
      <dgm:spPr/>
      <dgm:t>
        <a:bodyPr/>
        <a:lstStyle/>
        <a:p>
          <a:r>
            <a:rPr lang="el-GR" sz="1200" dirty="0" smtClean="0"/>
            <a:t>Ανάπτυξη</a:t>
          </a:r>
          <a:endParaRPr lang="el-GR" sz="1200" dirty="0"/>
        </a:p>
      </dgm:t>
    </dgm:pt>
    <dgm:pt modelId="{E1A1F74B-F0A4-4900-909B-5C42F04B80DF}" type="parTrans" cxnId="{4D4A2987-A43A-4A46-B9F2-D3A394768269}">
      <dgm:prSet/>
      <dgm:spPr/>
      <dgm:t>
        <a:bodyPr/>
        <a:lstStyle/>
        <a:p>
          <a:endParaRPr lang="el-GR" sz="1800"/>
        </a:p>
      </dgm:t>
    </dgm:pt>
    <dgm:pt modelId="{940D6F0C-DB52-4B8E-B60A-2EFCE3510DB1}" type="sibTrans" cxnId="{4D4A2987-A43A-4A46-B9F2-D3A394768269}">
      <dgm:prSet/>
      <dgm:spPr/>
      <dgm:t>
        <a:bodyPr/>
        <a:lstStyle/>
        <a:p>
          <a:endParaRPr lang="el-GR" sz="1800"/>
        </a:p>
      </dgm:t>
    </dgm:pt>
    <dgm:pt modelId="{1AD2EEB2-3EB9-4843-BE98-626680339CF0}">
      <dgm:prSet phldrT="[Κείμενο]" custT="1"/>
      <dgm:spPr/>
      <dgm:t>
        <a:bodyPr/>
        <a:lstStyle/>
        <a:p>
          <a:r>
            <a:rPr lang="el-GR" sz="1200" dirty="0" smtClean="0"/>
            <a:t>Έρευνα</a:t>
          </a:r>
          <a:endParaRPr lang="el-GR" sz="1200" dirty="0"/>
        </a:p>
      </dgm:t>
    </dgm:pt>
    <dgm:pt modelId="{CF12304B-7D6D-4D9D-A9E6-9F6960E2ED18}" type="parTrans" cxnId="{6D3A4E41-3F1B-4E36-96D0-6185837116F4}">
      <dgm:prSet/>
      <dgm:spPr/>
      <dgm:t>
        <a:bodyPr/>
        <a:lstStyle/>
        <a:p>
          <a:endParaRPr lang="el-GR" sz="1800"/>
        </a:p>
      </dgm:t>
    </dgm:pt>
    <dgm:pt modelId="{33012715-E44B-49E2-9D94-33C0E9C92F77}" type="sibTrans" cxnId="{6D3A4E41-3F1B-4E36-96D0-6185837116F4}">
      <dgm:prSet/>
      <dgm:spPr/>
      <dgm:t>
        <a:bodyPr/>
        <a:lstStyle/>
        <a:p>
          <a:endParaRPr lang="el-GR" sz="1800"/>
        </a:p>
      </dgm:t>
    </dgm:pt>
    <dgm:pt modelId="{D3899B1A-B1B5-4B25-875D-B9594ABE02B7}">
      <dgm:prSet phldrT="[Κείμενο]" custT="1"/>
      <dgm:spPr/>
      <dgm:t>
        <a:bodyPr/>
        <a:lstStyle/>
        <a:p>
          <a:r>
            <a:rPr lang="el-GR" sz="1200" dirty="0" smtClean="0"/>
            <a:t>Επιχειρήσεις</a:t>
          </a:r>
          <a:endParaRPr lang="el-GR" sz="1200" dirty="0"/>
        </a:p>
      </dgm:t>
    </dgm:pt>
    <dgm:pt modelId="{FA25BBE8-B189-47DF-A8EC-972F5971D4AF}" type="parTrans" cxnId="{DA082C6E-E84E-4F18-B82D-6F77777557E6}">
      <dgm:prSet/>
      <dgm:spPr/>
      <dgm:t>
        <a:bodyPr/>
        <a:lstStyle/>
        <a:p>
          <a:endParaRPr lang="el-GR" sz="1800"/>
        </a:p>
      </dgm:t>
    </dgm:pt>
    <dgm:pt modelId="{99E7636B-3B4A-4667-8913-FAF189625A62}" type="sibTrans" cxnId="{DA082C6E-E84E-4F18-B82D-6F77777557E6}">
      <dgm:prSet/>
      <dgm:spPr/>
      <dgm:t>
        <a:bodyPr/>
        <a:lstStyle/>
        <a:p>
          <a:endParaRPr lang="el-GR" sz="1800"/>
        </a:p>
      </dgm:t>
    </dgm:pt>
    <dgm:pt modelId="{7FBE2979-E951-42EA-AE33-72B6D1F3797C}" type="pres">
      <dgm:prSet presAssocID="{D5A2B338-E457-401A-952C-03FB9750DA4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B04CE22-1202-40A6-B28D-5FA388D8B86B}" type="pres">
      <dgm:prSet presAssocID="{BED613B7-135C-4680-AEC1-4DF92E45CE2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9DB7FE2-09FB-4363-A7D6-3E825CD3BCF2}" type="pres">
      <dgm:prSet presAssocID="{BED613B7-135C-4680-AEC1-4DF92E45CE2D}" presName="gear1srcNode" presStyleLbl="node1" presStyleIdx="0" presStyleCnt="3"/>
      <dgm:spPr/>
      <dgm:t>
        <a:bodyPr/>
        <a:lstStyle/>
        <a:p>
          <a:endParaRPr lang="el-GR"/>
        </a:p>
      </dgm:t>
    </dgm:pt>
    <dgm:pt modelId="{ADE2ACA1-6B9A-49E8-A5F1-F4DD52F54249}" type="pres">
      <dgm:prSet presAssocID="{BED613B7-135C-4680-AEC1-4DF92E45CE2D}" presName="gear1dstNode" presStyleLbl="node1" presStyleIdx="0" presStyleCnt="3"/>
      <dgm:spPr/>
      <dgm:t>
        <a:bodyPr/>
        <a:lstStyle/>
        <a:p>
          <a:endParaRPr lang="el-GR"/>
        </a:p>
      </dgm:t>
    </dgm:pt>
    <dgm:pt modelId="{B41D124B-DA4D-43DF-BADA-F4967FE3B2CE}" type="pres">
      <dgm:prSet presAssocID="{1AD2EEB2-3EB9-4843-BE98-626680339CF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427E0D-83AB-4B60-B5B1-A85174998268}" type="pres">
      <dgm:prSet presAssocID="{1AD2EEB2-3EB9-4843-BE98-626680339CF0}" presName="gear2srcNode" presStyleLbl="node1" presStyleIdx="1" presStyleCnt="3"/>
      <dgm:spPr/>
      <dgm:t>
        <a:bodyPr/>
        <a:lstStyle/>
        <a:p>
          <a:endParaRPr lang="el-GR"/>
        </a:p>
      </dgm:t>
    </dgm:pt>
    <dgm:pt modelId="{C24E6BBB-E829-4BCE-8BF6-F98045543A22}" type="pres">
      <dgm:prSet presAssocID="{1AD2EEB2-3EB9-4843-BE98-626680339CF0}" presName="gear2dstNode" presStyleLbl="node1" presStyleIdx="1" presStyleCnt="3"/>
      <dgm:spPr/>
      <dgm:t>
        <a:bodyPr/>
        <a:lstStyle/>
        <a:p>
          <a:endParaRPr lang="el-GR"/>
        </a:p>
      </dgm:t>
    </dgm:pt>
    <dgm:pt modelId="{0B585A39-1F94-4C8A-8382-13EE24ADFAED}" type="pres">
      <dgm:prSet presAssocID="{D3899B1A-B1B5-4B25-875D-B9594ABE02B7}" presName="gear3" presStyleLbl="node1" presStyleIdx="2" presStyleCnt="3"/>
      <dgm:spPr/>
      <dgm:t>
        <a:bodyPr/>
        <a:lstStyle/>
        <a:p>
          <a:endParaRPr lang="el-GR"/>
        </a:p>
      </dgm:t>
    </dgm:pt>
    <dgm:pt modelId="{6CC2D1CA-A132-4D69-828B-6D71712DD436}" type="pres">
      <dgm:prSet presAssocID="{D3899B1A-B1B5-4B25-875D-B9594ABE02B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3D0519-7A75-4970-9594-E923668ABBB4}" type="pres">
      <dgm:prSet presAssocID="{D3899B1A-B1B5-4B25-875D-B9594ABE02B7}" presName="gear3srcNode" presStyleLbl="node1" presStyleIdx="2" presStyleCnt="3"/>
      <dgm:spPr/>
      <dgm:t>
        <a:bodyPr/>
        <a:lstStyle/>
        <a:p>
          <a:endParaRPr lang="el-GR"/>
        </a:p>
      </dgm:t>
    </dgm:pt>
    <dgm:pt modelId="{E295E23A-E723-4D41-9B49-4EF1D62F61B4}" type="pres">
      <dgm:prSet presAssocID="{D3899B1A-B1B5-4B25-875D-B9594ABE02B7}" presName="gear3dstNode" presStyleLbl="node1" presStyleIdx="2" presStyleCnt="3"/>
      <dgm:spPr/>
      <dgm:t>
        <a:bodyPr/>
        <a:lstStyle/>
        <a:p>
          <a:endParaRPr lang="el-GR"/>
        </a:p>
      </dgm:t>
    </dgm:pt>
    <dgm:pt modelId="{3025AF99-2C2C-4029-994B-B71E7B573FD0}" type="pres">
      <dgm:prSet presAssocID="{940D6F0C-DB52-4B8E-B60A-2EFCE3510DB1}" presName="connector1" presStyleLbl="sibTrans2D1" presStyleIdx="0" presStyleCnt="3"/>
      <dgm:spPr/>
      <dgm:t>
        <a:bodyPr/>
        <a:lstStyle/>
        <a:p>
          <a:endParaRPr lang="el-GR"/>
        </a:p>
      </dgm:t>
    </dgm:pt>
    <dgm:pt modelId="{BB8D55B9-6E6A-45A8-B931-8DF9D11FB7D7}" type="pres">
      <dgm:prSet presAssocID="{33012715-E44B-49E2-9D94-33C0E9C92F77}" presName="connector2" presStyleLbl="sibTrans2D1" presStyleIdx="1" presStyleCnt="3"/>
      <dgm:spPr/>
      <dgm:t>
        <a:bodyPr/>
        <a:lstStyle/>
        <a:p>
          <a:endParaRPr lang="el-GR"/>
        </a:p>
      </dgm:t>
    </dgm:pt>
    <dgm:pt modelId="{829A7BB4-41FD-4E65-A308-EE7018667BEA}" type="pres">
      <dgm:prSet presAssocID="{99E7636B-3B4A-4667-8913-FAF189625A62}" presName="connector3" presStyleLbl="sibTrans2D1" presStyleIdx="2" presStyleCnt="3"/>
      <dgm:spPr/>
      <dgm:t>
        <a:bodyPr/>
        <a:lstStyle/>
        <a:p>
          <a:endParaRPr lang="el-GR"/>
        </a:p>
      </dgm:t>
    </dgm:pt>
  </dgm:ptLst>
  <dgm:cxnLst>
    <dgm:cxn modelId="{6D3A4E41-3F1B-4E36-96D0-6185837116F4}" srcId="{D5A2B338-E457-401A-952C-03FB9750DA4C}" destId="{1AD2EEB2-3EB9-4843-BE98-626680339CF0}" srcOrd="1" destOrd="0" parTransId="{CF12304B-7D6D-4D9D-A9E6-9F6960E2ED18}" sibTransId="{33012715-E44B-49E2-9D94-33C0E9C92F77}"/>
    <dgm:cxn modelId="{2CFFA4DF-BDBA-4A93-B483-534EB78A086B}" type="presOf" srcId="{1AD2EEB2-3EB9-4843-BE98-626680339CF0}" destId="{B41D124B-DA4D-43DF-BADA-F4967FE3B2CE}" srcOrd="0" destOrd="0" presId="urn:microsoft.com/office/officeart/2005/8/layout/gear1"/>
    <dgm:cxn modelId="{8D137253-E9E5-429C-9C7B-670F2BB64D74}" type="presOf" srcId="{1AD2EEB2-3EB9-4843-BE98-626680339CF0}" destId="{F7427E0D-83AB-4B60-B5B1-A85174998268}" srcOrd="1" destOrd="0" presId="urn:microsoft.com/office/officeart/2005/8/layout/gear1"/>
    <dgm:cxn modelId="{DCE49CB6-3006-49E1-8866-2F698421A353}" type="presOf" srcId="{D3899B1A-B1B5-4B25-875D-B9594ABE02B7}" destId="{C53D0519-7A75-4970-9594-E923668ABBB4}" srcOrd="2" destOrd="0" presId="urn:microsoft.com/office/officeart/2005/8/layout/gear1"/>
    <dgm:cxn modelId="{8E5785CE-1853-4BC0-B3DC-D948DADB2E83}" type="presOf" srcId="{D3899B1A-B1B5-4B25-875D-B9594ABE02B7}" destId="{6CC2D1CA-A132-4D69-828B-6D71712DD436}" srcOrd="1" destOrd="0" presId="urn:microsoft.com/office/officeart/2005/8/layout/gear1"/>
    <dgm:cxn modelId="{EF867117-13B8-4FB7-B707-5AC8F5E9B66E}" type="presOf" srcId="{D5A2B338-E457-401A-952C-03FB9750DA4C}" destId="{7FBE2979-E951-42EA-AE33-72B6D1F3797C}" srcOrd="0" destOrd="0" presId="urn:microsoft.com/office/officeart/2005/8/layout/gear1"/>
    <dgm:cxn modelId="{C2524931-CFB7-41C2-AF3A-7CDA98BFDF33}" type="presOf" srcId="{BED613B7-135C-4680-AEC1-4DF92E45CE2D}" destId="{ADE2ACA1-6B9A-49E8-A5F1-F4DD52F54249}" srcOrd="2" destOrd="0" presId="urn:microsoft.com/office/officeart/2005/8/layout/gear1"/>
    <dgm:cxn modelId="{0D808400-2F54-4CA7-9C44-8B73321FF4CA}" type="presOf" srcId="{D3899B1A-B1B5-4B25-875D-B9594ABE02B7}" destId="{E295E23A-E723-4D41-9B49-4EF1D62F61B4}" srcOrd="3" destOrd="0" presId="urn:microsoft.com/office/officeart/2005/8/layout/gear1"/>
    <dgm:cxn modelId="{108E6E64-FED5-42B3-99C9-68EDDCDB2398}" type="presOf" srcId="{D3899B1A-B1B5-4B25-875D-B9594ABE02B7}" destId="{0B585A39-1F94-4C8A-8382-13EE24ADFAED}" srcOrd="0" destOrd="0" presId="urn:microsoft.com/office/officeart/2005/8/layout/gear1"/>
    <dgm:cxn modelId="{93414BE2-351C-4AA1-ACB1-831B6EBBE76E}" type="presOf" srcId="{99E7636B-3B4A-4667-8913-FAF189625A62}" destId="{829A7BB4-41FD-4E65-A308-EE7018667BEA}" srcOrd="0" destOrd="0" presId="urn:microsoft.com/office/officeart/2005/8/layout/gear1"/>
    <dgm:cxn modelId="{5E2934C8-9E25-4172-9D57-67F43885838F}" type="presOf" srcId="{940D6F0C-DB52-4B8E-B60A-2EFCE3510DB1}" destId="{3025AF99-2C2C-4029-994B-B71E7B573FD0}" srcOrd="0" destOrd="0" presId="urn:microsoft.com/office/officeart/2005/8/layout/gear1"/>
    <dgm:cxn modelId="{AA14C9F4-3A91-4C1B-A093-2F9F96391EAE}" type="presOf" srcId="{BED613B7-135C-4680-AEC1-4DF92E45CE2D}" destId="{0B04CE22-1202-40A6-B28D-5FA388D8B86B}" srcOrd="0" destOrd="0" presId="urn:microsoft.com/office/officeart/2005/8/layout/gear1"/>
    <dgm:cxn modelId="{DA082C6E-E84E-4F18-B82D-6F77777557E6}" srcId="{D5A2B338-E457-401A-952C-03FB9750DA4C}" destId="{D3899B1A-B1B5-4B25-875D-B9594ABE02B7}" srcOrd="2" destOrd="0" parTransId="{FA25BBE8-B189-47DF-A8EC-972F5971D4AF}" sibTransId="{99E7636B-3B4A-4667-8913-FAF189625A62}"/>
    <dgm:cxn modelId="{4D4A2987-A43A-4A46-B9F2-D3A394768269}" srcId="{D5A2B338-E457-401A-952C-03FB9750DA4C}" destId="{BED613B7-135C-4680-AEC1-4DF92E45CE2D}" srcOrd="0" destOrd="0" parTransId="{E1A1F74B-F0A4-4900-909B-5C42F04B80DF}" sibTransId="{940D6F0C-DB52-4B8E-B60A-2EFCE3510DB1}"/>
    <dgm:cxn modelId="{F7F87C15-CCB4-4CE9-855F-BCEA05A40575}" type="presOf" srcId="{1AD2EEB2-3EB9-4843-BE98-626680339CF0}" destId="{C24E6BBB-E829-4BCE-8BF6-F98045543A22}" srcOrd="2" destOrd="0" presId="urn:microsoft.com/office/officeart/2005/8/layout/gear1"/>
    <dgm:cxn modelId="{76EA62C8-616D-4DE5-8ACA-F66C27477E7D}" type="presOf" srcId="{33012715-E44B-49E2-9D94-33C0E9C92F77}" destId="{BB8D55B9-6E6A-45A8-B931-8DF9D11FB7D7}" srcOrd="0" destOrd="0" presId="urn:microsoft.com/office/officeart/2005/8/layout/gear1"/>
    <dgm:cxn modelId="{29D214AC-F4E5-4BC4-99BB-BEB9E301AE5C}" type="presOf" srcId="{BED613B7-135C-4680-AEC1-4DF92E45CE2D}" destId="{E9DB7FE2-09FB-4363-A7D6-3E825CD3BCF2}" srcOrd="1" destOrd="0" presId="urn:microsoft.com/office/officeart/2005/8/layout/gear1"/>
    <dgm:cxn modelId="{F5B75721-46A8-46F2-9950-078C7AFBD323}" type="presParOf" srcId="{7FBE2979-E951-42EA-AE33-72B6D1F3797C}" destId="{0B04CE22-1202-40A6-B28D-5FA388D8B86B}" srcOrd="0" destOrd="0" presId="urn:microsoft.com/office/officeart/2005/8/layout/gear1"/>
    <dgm:cxn modelId="{30794275-89C2-4DE9-9C46-FA9B52D5EE79}" type="presParOf" srcId="{7FBE2979-E951-42EA-AE33-72B6D1F3797C}" destId="{E9DB7FE2-09FB-4363-A7D6-3E825CD3BCF2}" srcOrd="1" destOrd="0" presId="urn:microsoft.com/office/officeart/2005/8/layout/gear1"/>
    <dgm:cxn modelId="{EB344E2F-6011-446B-B52A-3F12C27E89A1}" type="presParOf" srcId="{7FBE2979-E951-42EA-AE33-72B6D1F3797C}" destId="{ADE2ACA1-6B9A-49E8-A5F1-F4DD52F54249}" srcOrd="2" destOrd="0" presId="urn:microsoft.com/office/officeart/2005/8/layout/gear1"/>
    <dgm:cxn modelId="{B41F91F4-070D-46C0-B5E4-5DF3DABB3F32}" type="presParOf" srcId="{7FBE2979-E951-42EA-AE33-72B6D1F3797C}" destId="{B41D124B-DA4D-43DF-BADA-F4967FE3B2CE}" srcOrd="3" destOrd="0" presId="urn:microsoft.com/office/officeart/2005/8/layout/gear1"/>
    <dgm:cxn modelId="{211ADFE3-B0BD-4E73-934C-B000071A23B2}" type="presParOf" srcId="{7FBE2979-E951-42EA-AE33-72B6D1F3797C}" destId="{F7427E0D-83AB-4B60-B5B1-A85174998268}" srcOrd="4" destOrd="0" presId="urn:microsoft.com/office/officeart/2005/8/layout/gear1"/>
    <dgm:cxn modelId="{82FED4ED-DDB7-49D9-8C59-6D3A4B448C4A}" type="presParOf" srcId="{7FBE2979-E951-42EA-AE33-72B6D1F3797C}" destId="{C24E6BBB-E829-4BCE-8BF6-F98045543A22}" srcOrd="5" destOrd="0" presId="urn:microsoft.com/office/officeart/2005/8/layout/gear1"/>
    <dgm:cxn modelId="{B9A4B74E-CBEC-436F-9C89-9509E0513D09}" type="presParOf" srcId="{7FBE2979-E951-42EA-AE33-72B6D1F3797C}" destId="{0B585A39-1F94-4C8A-8382-13EE24ADFAED}" srcOrd="6" destOrd="0" presId="urn:microsoft.com/office/officeart/2005/8/layout/gear1"/>
    <dgm:cxn modelId="{16A1305E-D94A-4ABA-8887-279619D8BD73}" type="presParOf" srcId="{7FBE2979-E951-42EA-AE33-72B6D1F3797C}" destId="{6CC2D1CA-A132-4D69-828B-6D71712DD436}" srcOrd="7" destOrd="0" presId="urn:microsoft.com/office/officeart/2005/8/layout/gear1"/>
    <dgm:cxn modelId="{71CAC9E7-C6A5-426A-9DEF-8C7891E616B8}" type="presParOf" srcId="{7FBE2979-E951-42EA-AE33-72B6D1F3797C}" destId="{C53D0519-7A75-4970-9594-E923668ABBB4}" srcOrd="8" destOrd="0" presId="urn:microsoft.com/office/officeart/2005/8/layout/gear1"/>
    <dgm:cxn modelId="{E5E4B510-D267-4962-848B-69F0E3AD706B}" type="presParOf" srcId="{7FBE2979-E951-42EA-AE33-72B6D1F3797C}" destId="{E295E23A-E723-4D41-9B49-4EF1D62F61B4}" srcOrd="9" destOrd="0" presId="urn:microsoft.com/office/officeart/2005/8/layout/gear1"/>
    <dgm:cxn modelId="{BF8D6C4F-B439-4628-8EDC-5DA3FE4E8B92}" type="presParOf" srcId="{7FBE2979-E951-42EA-AE33-72B6D1F3797C}" destId="{3025AF99-2C2C-4029-994B-B71E7B573FD0}" srcOrd="10" destOrd="0" presId="urn:microsoft.com/office/officeart/2005/8/layout/gear1"/>
    <dgm:cxn modelId="{F51314FD-0052-41E5-96E4-0125A9B2DD6E}" type="presParOf" srcId="{7FBE2979-E951-42EA-AE33-72B6D1F3797C}" destId="{BB8D55B9-6E6A-45A8-B931-8DF9D11FB7D7}" srcOrd="11" destOrd="0" presId="urn:microsoft.com/office/officeart/2005/8/layout/gear1"/>
    <dgm:cxn modelId="{3712AE0C-452F-4071-9D89-BDCC7622C29A}" type="presParOf" srcId="{7FBE2979-E951-42EA-AE33-72B6D1F3797C}" destId="{829A7BB4-41FD-4E65-A308-EE7018667BE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1D6F1-0AC1-45EC-9A68-ACCE54198E10}" type="datetimeFigureOut">
              <a:rPr lang="el-GR" smtClean="0"/>
              <a:t>21/1/2016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2CB42-1A95-47E0-B832-F53E3A3460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723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B4FDA-FBD0-4C1E-8911-0C6790CEB546}" type="slidenum">
              <a:rPr lang="el-GR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4D7E-635A-48DC-943A-FBA9BFD061BB}" type="datetimeFigureOut">
              <a:rPr lang="el-GR" smtClean="0"/>
              <a:t>21/1/2016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5B2D-581D-4E09-88A7-769F651FE2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4D7E-635A-48DC-943A-FBA9BFD061BB}" type="datetimeFigureOut">
              <a:rPr lang="el-GR" smtClean="0"/>
              <a:t>21/1/2016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5B2D-581D-4E09-88A7-769F651FE2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4D7E-635A-48DC-943A-FBA9BFD061BB}" type="datetimeFigureOut">
              <a:rPr lang="el-GR" smtClean="0"/>
              <a:t>21/1/2016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5B2D-581D-4E09-88A7-769F651FE2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4D7E-635A-48DC-943A-FBA9BFD061BB}" type="datetimeFigureOut">
              <a:rPr lang="el-GR" smtClean="0"/>
              <a:t>21/1/2016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5B2D-581D-4E09-88A7-769F651FE2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4D7E-635A-48DC-943A-FBA9BFD061BB}" type="datetimeFigureOut">
              <a:rPr lang="el-GR" smtClean="0"/>
              <a:t>21/1/2016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5B2D-581D-4E09-88A7-769F651FE2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4D7E-635A-48DC-943A-FBA9BFD061BB}" type="datetimeFigureOut">
              <a:rPr lang="el-GR" smtClean="0"/>
              <a:t>21/1/2016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5B2D-581D-4E09-88A7-769F651FE261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4D7E-635A-48DC-943A-FBA9BFD061BB}" type="datetimeFigureOut">
              <a:rPr lang="el-GR" smtClean="0"/>
              <a:t>21/1/2016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5B2D-581D-4E09-88A7-769F651FE2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4D7E-635A-48DC-943A-FBA9BFD061BB}" type="datetimeFigureOut">
              <a:rPr lang="el-GR" smtClean="0"/>
              <a:t>21/1/2016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5B2D-581D-4E09-88A7-769F651FE2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4D7E-635A-48DC-943A-FBA9BFD061BB}" type="datetimeFigureOut">
              <a:rPr lang="el-GR" smtClean="0"/>
              <a:t>21/1/2016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5B2D-581D-4E09-88A7-769F651FE2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4D7E-635A-48DC-943A-FBA9BFD061BB}" type="datetimeFigureOut">
              <a:rPr lang="el-GR" smtClean="0"/>
              <a:t>21/1/2016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FC5B2D-581D-4E09-88A7-769F651FE2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4D7E-635A-48DC-943A-FBA9BFD061BB}" type="datetimeFigureOut">
              <a:rPr lang="el-GR" smtClean="0"/>
              <a:t>21/1/2016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5B2D-581D-4E09-88A7-769F651FE26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D074D7E-635A-48DC-943A-FBA9BFD061BB}" type="datetimeFigureOut">
              <a:rPr lang="el-GR" smtClean="0"/>
              <a:t>21/1/2016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9FC5B2D-581D-4E09-88A7-769F651FE26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 rot="19140000">
            <a:off x="342513" y="461031"/>
            <a:ext cx="5648623" cy="2651123"/>
          </a:xfrm>
        </p:spPr>
        <p:txBody>
          <a:bodyPr/>
          <a:lstStyle/>
          <a:p>
            <a:r>
              <a:rPr lang="el-GR" sz="3600" dirty="0"/>
              <a:t>Η </a:t>
            </a:r>
            <a:r>
              <a:rPr lang="el-GR" sz="3600" dirty="0" err="1" smtClean="0"/>
              <a:t>Ερευνα</a:t>
            </a:r>
            <a:r>
              <a:rPr lang="el-GR" sz="3600" dirty="0" smtClean="0"/>
              <a:t> </a:t>
            </a:r>
            <a:r>
              <a:rPr lang="el-GR" sz="3600" dirty="0"/>
              <a:t>και η </a:t>
            </a:r>
            <a:r>
              <a:rPr lang="el-GR" sz="3600" dirty="0" err="1" smtClean="0"/>
              <a:t>ΚαινοτομΙα</a:t>
            </a:r>
            <a:r>
              <a:rPr lang="el-GR" sz="3600" dirty="0" smtClean="0"/>
              <a:t> </a:t>
            </a:r>
            <a:r>
              <a:rPr lang="el-GR" sz="3600" dirty="0"/>
              <a:t>στον </a:t>
            </a:r>
            <a:r>
              <a:rPr lang="el-GR" sz="3600" dirty="0" err="1" smtClean="0"/>
              <a:t>τομΕα</a:t>
            </a:r>
            <a:r>
              <a:rPr lang="el-GR" sz="3600" dirty="0" smtClean="0"/>
              <a:t> </a:t>
            </a:r>
            <a:r>
              <a:rPr lang="el-GR" sz="3600" dirty="0" err="1" smtClean="0"/>
              <a:t>τη</a:t>
            </a:r>
            <a:r>
              <a:rPr lang="el-GR" sz="3600" dirty="0" err="1"/>
              <a:t>Σ</a:t>
            </a:r>
            <a:r>
              <a:rPr lang="el-GR" sz="3600" dirty="0" smtClean="0"/>
              <a:t> </a:t>
            </a:r>
            <a:r>
              <a:rPr lang="el-GR" sz="3600" dirty="0" err="1" smtClean="0"/>
              <a:t>διαχεΙρισηΣ</a:t>
            </a:r>
            <a:r>
              <a:rPr lang="el-GR" sz="3600" dirty="0" smtClean="0"/>
              <a:t> </a:t>
            </a:r>
            <a:r>
              <a:rPr lang="el-GR" sz="3600" dirty="0" err="1" smtClean="0"/>
              <a:t>υγρΩν</a:t>
            </a:r>
            <a:r>
              <a:rPr lang="el-GR" sz="3600" dirty="0" smtClean="0"/>
              <a:t> </a:t>
            </a:r>
            <a:r>
              <a:rPr lang="el-GR" sz="3600" dirty="0" err="1" smtClean="0"/>
              <a:t>αποβλΗτων</a:t>
            </a:r>
            <a:endParaRPr lang="el-GR" sz="36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anchor="ctr">
            <a:noAutofit/>
          </a:bodyPr>
          <a:lstStyle/>
          <a:p>
            <a:r>
              <a:rPr lang="el-GR" sz="1050" dirty="0" err="1" smtClean="0"/>
              <a:t>ΑνδρΕαΣ</a:t>
            </a:r>
            <a:r>
              <a:rPr lang="el-GR" sz="1050" dirty="0" smtClean="0"/>
              <a:t> </a:t>
            </a:r>
            <a:r>
              <a:rPr lang="el-GR" sz="1050" dirty="0" err="1" smtClean="0"/>
              <a:t>ΑνδρεαδΑκηΣ</a:t>
            </a:r>
            <a:r>
              <a:rPr lang="en-GB" sz="1050" dirty="0" smtClean="0"/>
              <a:t>,</a:t>
            </a:r>
            <a:r>
              <a:rPr lang="el-GR" sz="1050" dirty="0" err="1" smtClean="0"/>
              <a:t>ΚαθηγητΗΣ</a:t>
            </a:r>
            <a:r>
              <a:rPr lang="el-GR" sz="1050" dirty="0" smtClean="0"/>
              <a:t> ΕΜΠ</a:t>
            </a:r>
            <a:endParaRPr lang="el-GR" sz="1050" dirty="0"/>
          </a:p>
        </p:txBody>
      </p:sp>
      <p:sp>
        <p:nvSpPr>
          <p:cNvPr id="4" name="Ορθογώνιο 3"/>
          <p:cNvSpPr/>
          <p:nvPr/>
        </p:nvSpPr>
        <p:spPr>
          <a:xfrm>
            <a:off x="324544" y="651439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dirty="0" smtClean="0">
                <a:solidFill>
                  <a:schemeClr val="bg1"/>
                </a:solidFill>
              </a:rPr>
              <a:t>Εκδήλωση της 2ης Προπαρασκευαστικής Δράσης Επιχειρηματικής Ανακάλυψης, για την εφαρμογή της Περιφερειακής Στρατηγικής Έξυπνης Εξειδίκευσης (RIS3).</a:t>
            </a:r>
          </a:p>
          <a:p>
            <a:r>
              <a:rPr lang="el-GR" sz="900" dirty="0" smtClean="0">
                <a:solidFill>
                  <a:schemeClr val="bg1"/>
                </a:solidFill>
              </a:rPr>
              <a:t>Η διαδικασία της Επιχειρηματικής Ανακάλυψης στην Περιφέρεια Αττικής στον Τομέα της Περιβαλλοντικής Τεχνολογίας.</a:t>
            </a:r>
            <a:endParaRPr lang="el-GR" sz="900" dirty="0">
              <a:solidFill>
                <a:schemeClr val="bg1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75" b="96911" l="5576" r="91727">
                        <a14:foregroundMark x1="16547" y1="18147" x2="27878" y2="50579"/>
                        <a14:foregroundMark x1="7014" y1="25097" x2="7014" y2="61390"/>
                        <a14:foregroundMark x1="8993" y1="86100" x2="5935" y2="95367"/>
                        <a14:foregroundMark x1="35432" y1="20463" x2="35432" y2="20463"/>
                        <a14:foregroundMark x1="40288" y1="43243" x2="40288" y2="43243"/>
                        <a14:foregroundMark x1="78597" y1="44015" x2="78597" y2="44015"/>
                        <a14:foregroundMark x1="76799" y1="29344" x2="83273" y2="68340"/>
                        <a14:foregroundMark x1="76978" y1="22008" x2="89209" y2="37066"/>
                        <a14:foregroundMark x1="92086" y1="42471" x2="92086" y2="42471"/>
                        <a14:foregroundMark x1="84712" y1="97297" x2="84712" y2="97297"/>
                        <a14:foregroundMark x1="41727" y1="29344" x2="41727" y2="29344"/>
                        <a14:foregroundMark x1="46223" y1="45560" x2="46223" y2="45560"/>
                        <a14:foregroundMark x1="49640" y1="37838" x2="49640" y2="37838"/>
                        <a14:foregroundMark x1="58453" y1="42471" x2="58453" y2="42471"/>
                        <a14:foregroundMark x1="61871" y1="15444" x2="63309" y2="18147"/>
                        <a14:foregroundMark x1="62590" y1="30116" x2="63489" y2="30502"/>
                        <a14:foregroundMark x1="57194" y1="49421" x2="57014" y2="51351"/>
                        <a14:foregroundMark x1="35971" y1="17375" x2="37410" y2="20463"/>
                        <a14:foregroundMark x1="35072" y1="30116" x2="35252" y2="31660"/>
                        <a14:foregroundMark x1="34353" y1="24324" x2="34353" y2="24324"/>
                        <a14:foregroundMark x1="39209" y1="42857" x2="40288" y2="44788"/>
                        <a14:foregroundMark x1="43885" y1="32046" x2="45504" y2="35135"/>
                        <a14:foregroundMark x1="53417" y1="57529" x2="54496" y2="57529"/>
                        <a14:foregroundMark x1="55216" y1="30888" x2="57194" y2="28958"/>
                        <a14:foregroundMark x1="51978" y1="23166" x2="52698" y2="19691"/>
                        <a14:foregroundMark x1="51978" y1="6564" x2="51079" y2="3475"/>
                        <a14:foregroundMark x1="40827" y1="49421" x2="40827" y2="49421"/>
                        <a14:foregroundMark x1="48381" y1="28185" x2="49460" y2="28185"/>
                        <a14:foregroundMark x1="47302" y1="19691" x2="45504" y2="19691"/>
                        <a14:foregroundMark x1="49101" y1="12741" x2="49101" y2="12741"/>
                        <a14:foregroundMark x1="60072" y1="20463" x2="60791" y2="20463"/>
                        <a14:foregroundMark x1="52878" y1="44788" x2="53597" y2="44402"/>
                        <a14:foregroundMark x1="54317" y1="32046" x2="53957" y2="33591"/>
                        <a14:foregroundMark x1="63309" y1="27413" x2="63309" y2="27413"/>
                        <a14:foregroundMark x1="63849" y1="38996" x2="64388" y2="39768"/>
                        <a14:foregroundMark x1="44065" y1="12741" x2="43525" y2="10425"/>
                        <a14:foregroundMark x1="52338" y1="54440" x2="53417" y2="55212"/>
                        <a14:foregroundMark x1="48201" y1="59846" x2="48921" y2="60232"/>
                        <a14:foregroundMark x1="57914" y1="11197" x2="58633" y2="11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21718"/>
            <a:ext cx="3168352" cy="147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2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103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l-GR" sz="2400" dirty="0" err="1" smtClean="0"/>
              <a:t>ΔυνατΟτητεΣ</a:t>
            </a:r>
            <a:r>
              <a:rPr lang="el-GR" sz="2400" dirty="0" smtClean="0"/>
              <a:t> </a:t>
            </a:r>
            <a:r>
              <a:rPr lang="el-GR" sz="2400" dirty="0" err="1" smtClean="0"/>
              <a:t>ΕπαναχρησιμοπΟΙησηΣ</a:t>
            </a:r>
            <a:r>
              <a:rPr lang="el-GR" sz="2400" dirty="0" smtClean="0"/>
              <a:t> </a:t>
            </a:r>
            <a:r>
              <a:rPr lang="el-GR" sz="2400" dirty="0" err="1" smtClean="0"/>
              <a:t>μΕσω</a:t>
            </a:r>
            <a:r>
              <a:rPr lang="el-GR" sz="2400" dirty="0" smtClean="0"/>
              <a:t> </a:t>
            </a:r>
            <a:r>
              <a:rPr lang="el-GR" sz="2400" dirty="0" err="1" smtClean="0"/>
              <a:t>εδαφικΗΣ</a:t>
            </a:r>
            <a:r>
              <a:rPr lang="el-GR" sz="2400" dirty="0" smtClean="0"/>
              <a:t> </a:t>
            </a:r>
            <a:r>
              <a:rPr lang="el-GR" sz="2400" dirty="0" err="1" smtClean="0"/>
              <a:t>διΑθεσηΣ</a:t>
            </a:r>
            <a:endParaRPr lang="el-GR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9732" r="16594" b="11197"/>
          <a:stretch>
            <a:fillRect/>
          </a:stretch>
        </p:blipFill>
        <p:spPr bwMode="auto">
          <a:xfrm>
            <a:off x="3264828" y="2085052"/>
            <a:ext cx="5879172" cy="47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86" y="1134060"/>
            <a:ext cx="1917914" cy="203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36" y="1487404"/>
            <a:ext cx="12985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/>
          <p:cNvSpPr/>
          <p:nvPr/>
        </p:nvSpPr>
        <p:spPr>
          <a:xfrm>
            <a:off x="0" y="2060848"/>
            <a:ext cx="3264828" cy="478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chemeClr val="folHlink"/>
              </a:buClr>
            </a:pPr>
            <a:r>
              <a:rPr lang="el-GR" sz="1600" dirty="0" smtClean="0">
                <a:solidFill>
                  <a:schemeClr val="bg1"/>
                </a:solidFill>
              </a:rPr>
              <a:t>Η </a:t>
            </a:r>
            <a:r>
              <a:rPr lang="el-GR" sz="1600" dirty="0">
                <a:solidFill>
                  <a:schemeClr val="bg1"/>
                </a:solidFill>
              </a:rPr>
              <a:t>συνολική έκταση αστικού πρασίνου για τους Δήμους του Λεκανοπεδίου Αθηνών ανέρχεται στα 27</a:t>
            </a:r>
            <a:r>
              <a:rPr lang="en-US" sz="1600" dirty="0">
                <a:solidFill>
                  <a:schemeClr val="bg1"/>
                </a:solidFill>
              </a:rPr>
              <a:t>0</a:t>
            </a:r>
            <a:r>
              <a:rPr lang="el-GR" sz="1600" dirty="0">
                <a:solidFill>
                  <a:schemeClr val="bg1"/>
                </a:solidFill>
              </a:rPr>
              <a:t>00 περίπου στρέμματα. Οι σημαντικότερες σε μέγεθος εκτάσεις εντοπίζονται στους Δήμους Πεντέλης, Αθηναίων, Αγ. Παρασκευής, Παπάγου, Γαλατσίου, Κηφισιάς, Ν. Λιοσίων, Νέα Φιλαδέλφεια και Βουλιαγμένης. </a:t>
            </a:r>
          </a:p>
          <a:p>
            <a:pPr>
              <a:lnSpc>
                <a:spcPct val="80000"/>
              </a:lnSpc>
            </a:pPr>
            <a:endParaRPr lang="el-GR" sz="16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Clr>
                <a:schemeClr val="folHlink"/>
              </a:buClr>
            </a:pPr>
            <a:r>
              <a:rPr lang="el-GR" sz="1600" dirty="0">
                <a:solidFill>
                  <a:schemeClr val="bg1"/>
                </a:solidFill>
              </a:rPr>
              <a:t>Η συνολική ετήσια κατανάλωση ανέρχεται στο ποσό των </a:t>
            </a:r>
            <a:r>
              <a:rPr lang="en-US" sz="1600" dirty="0">
                <a:solidFill>
                  <a:schemeClr val="bg1"/>
                </a:solidFill>
              </a:rPr>
              <a:t>8 *10</a:t>
            </a:r>
            <a:r>
              <a:rPr lang="en-US" sz="1600" baseline="30000" dirty="0">
                <a:solidFill>
                  <a:schemeClr val="bg1"/>
                </a:solidFill>
              </a:rPr>
              <a:t>6</a:t>
            </a:r>
            <a:r>
              <a:rPr lang="el-GR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m</a:t>
            </a:r>
            <a:r>
              <a:rPr lang="el-GR" sz="1600" baseline="30000" dirty="0">
                <a:solidFill>
                  <a:schemeClr val="bg1"/>
                </a:solidFill>
              </a:rPr>
              <a:t>3</a:t>
            </a:r>
            <a:r>
              <a:rPr lang="el-GR" sz="1600" dirty="0">
                <a:solidFill>
                  <a:schemeClr val="bg1"/>
                </a:solidFill>
              </a:rPr>
              <a:t> περίπου και αποτελεί μέρος της Δημοτικής – Δημόσιας Κατανάλωσης.</a:t>
            </a:r>
          </a:p>
          <a:p>
            <a:pPr>
              <a:lnSpc>
                <a:spcPct val="80000"/>
              </a:lnSpc>
            </a:pPr>
            <a:endParaRPr lang="el-GR" sz="1600" dirty="0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</a:pPr>
            <a:r>
              <a:rPr lang="el-GR" sz="1600" dirty="0">
                <a:solidFill>
                  <a:schemeClr val="bg1"/>
                </a:solidFill>
              </a:rPr>
              <a:t>Εκτιμάται ότι σε συνθήκες διαθεσιμότητας νερού η ετήσια κατανάλωση για τις ίδιες περιοχές μπορεί να διπλασιαστεί και να φθάσει τα 16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l-GR" sz="1600" dirty="0">
                <a:solidFill>
                  <a:schemeClr val="bg1"/>
                </a:solidFill>
              </a:rPr>
              <a:t>-17</a:t>
            </a:r>
            <a:r>
              <a:rPr lang="en-US" sz="1600" dirty="0">
                <a:solidFill>
                  <a:schemeClr val="bg1"/>
                </a:solidFill>
              </a:rPr>
              <a:t>*10</a:t>
            </a:r>
            <a:r>
              <a:rPr lang="en-US" sz="1600" baseline="30000" dirty="0">
                <a:solidFill>
                  <a:schemeClr val="bg1"/>
                </a:solidFill>
              </a:rPr>
              <a:t>6</a:t>
            </a:r>
            <a:r>
              <a:rPr lang="el-GR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m</a:t>
            </a:r>
            <a:r>
              <a:rPr lang="el-GR" sz="1600" baseline="30000" dirty="0">
                <a:solidFill>
                  <a:schemeClr val="bg1"/>
                </a:solidFill>
              </a:rPr>
              <a:t>3</a:t>
            </a:r>
            <a:r>
              <a:rPr lang="el-GR" sz="1600" dirty="0" smtClean="0">
                <a:solidFill>
                  <a:schemeClr val="bg1"/>
                </a:solidFill>
              </a:rPr>
              <a:t>.</a:t>
            </a:r>
            <a:endParaRPr lang="el-G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9732" r="16594" b="11197"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AutoShape 3"/>
          <p:cNvSpPr>
            <a:spLocks noChangeArrowheads="1"/>
          </p:cNvSpPr>
          <p:nvPr/>
        </p:nvSpPr>
        <p:spPr bwMode="auto">
          <a:xfrm rot="4675532">
            <a:off x="3419475" y="4149726"/>
            <a:ext cx="688975" cy="215900"/>
          </a:xfrm>
          <a:prstGeom prst="leftArrow">
            <a:avLst>
              <a:gd name="adj1" fmla="val 50000"/>
              <a:gd name="adj2" fmla="val 797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1200" smtClean="0">
              <a:solidFill>
                <a:srgbClr val="000000"/>
              </a:solidFill>
            </a:endParaRPr>
          </a:p>
        </p:txBody>
      </p:sp>
      <p:sp>
        <p:nvSpPr>
          <p:cNvPr id="80900" name="AutoShape 4"/>
          <p:cNvSpPr>
            <a:spLocks noChangeArrowheads="1"/>
          </p:cNvSpPr>
          <p:nvPr/>
        </p:nvSpPr>
        <p:spPr bwMode="auto">
          <a:xfrm rot="737099">
            <a:off x="2484438" y="4365625"/>
            <a:ext cx="976312" cy="247650"/>
          </a:xfrm>
          <a:prstGeom prst="leftArrow">
            <a:avLst>
              <a:gd name="adj1" fmla="val 50000"/>
              <a:gd name="adj2" fmla="val 985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1200" smtClean="0">
              <a:solidFill>
                <a:srgbClr val="000000"/>
              </a:solidFill>
            </a:endParaRPr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 rot="1395938">
            <a:off x="3779838" y="4941888"/>
            <a:ext cx="688975" cy="215900"/>
          </a:xfrm>
          <a:prstGeom prst="leftArrow">
            <a:avLst>
              <a:gd name="adj1" fmla="val 50000"/>
              <a:gd name="adj2" fmla="val 797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1200" smtClean="0">
              <a:solidFill>
                <a:srgbClr val="000000"/>
              </a:solidFill>
            </a:endParaRPr>
          </a:p>
        </p:txBody>
      </p:sp>
      <p:sp>
        <p:nvSpPr>
          <p:cNvPr id="80902" name="AutoShape 6"/>
          <p:cNvSpPr>
            <a:spLocks noChangeArrowheads="1"/>
          </p:cNvSpPr>
          <p:nvPr/>
        </p:nvSpPr>
        <p:spPr bwMode="auto">
          <a:xfrm rot="5976365">
            <a:off x="4335462" y="4602163"/>
            <a:ext cx="688975" cy="215900"/>
          </a:xfrm>
          <a:prstGeom prst="leftArrow">
            <a:avLst>
              <a:gd name="adj1" fmla="val 50000"/>
              <a:gd name="adj2" fmla="val 797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1200" smtClean="0">
              <a:solidFill>
                <a:srgbClr val="000000"/>
              </a:solidFill>
            </a:endParaRPr>
          </a:p>
        </p:txBody>
      </p:sp>
      <p:sp>
        <p:nvSpPr>
          <p:cNvPr id="80903" name="Oval 7" descr="Σκούρα διαγώνιος προς τα επάνω"/>
          <p:cNvSpPr>
            <a:spLocks noChangeArrowheads="1"/>
          </p:cNvSpPr>
          <p:nvPr/>
        </p:nvSpPr>
        <p:spPr bwMode="auto">
          <a:xfrm>
            <a:off x="4356100" y="3573463"/>
            <a:ext cx="144463" cy="142875"/>
          </a:xfrm>
          <a:prstGeom prst="ellipse">
            <a:avLst/>
          </a:prstGeom>
          <a:pattFill prst="dkUpDiag">
            <a:fgClr>
              <a:srgbClr val="996633"/>
            </a:fgClr>
            <a:bgClr>
              <a:schemeClr val="bg1"/>
            </a:bgClr>
          </a:pattFill>
          <a:ln w="9525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1200" smtClean="0">
              <a:solidFill>
                <a:srgbClr val="000000"/>
              </a:solidFill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3995738" y="3213100"/>
            <a:ext cx="1735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b="1" smtClean="0">
                <a:solidFill>
                  <a:srgbClr val="EAEAEA"/>
                </a:solidFill>
              </a:rPr>
              <a:t>ΚΕΛ Θριασίου</a:t>
            </a:r>
          </a:p>
        </p:txBody>
      </p:sp>
      <p:sp>
        <p:nvSpPr>
          <p:cNvPr id="80905" name="AutoShape 9"/>
          <p:cNvSpPr>
            <a:spLocks noChangeArrowheads="1"/>
          </p:cNvSpPr>
          <p:nvPr/>
        </p:nvSpPr>
        <p:spPr bwMode="auto">
          <a:xfrm rot="737099">
            <a:off x="3924300" y="3500438"/>
            <a:ext cx="400050" cy="215900"/>
          </a:xfrm>
          <a:prstGeom prst="leftArrow">
            <a:avLst>
              <a:gd name="adj1" fmla="val 50000"/>
              <a:gd name="adj2" fmla="val 46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1200" smtClean="0">
              <a:solidFill>
                <a:srgbClr val="000000"/>
              </a:solidFill>
            </a:endParaRPr>
          </a:p>
        </p:txBody>
      </p:sp>
      <p:sp>
        <p:nvSpPr>
          <p:cNvPr id="80906" name="Oval 10" descr="Σκούρα διαγώνιος προς τα επάνω"/>
          <p:cNvSpPr>
            <a:spLocks noChangeArrowheads="1"/>
          </p:cNvSpPr>
          <p:nvPr/>
        </p:nvSpPr>
        <p:spPr bwMode="auto">
          <a:xfrm>
            <a:off x="8027988" y="5445125"/>
            <a:ext cx="217487" cy="215900"/>
          </a:xfrm>
          <a:prstGeom prst="ellipse">
            <a:avLst/>
          </a:prstGeom>
          <a:pattFill prst="dkUpDiag">
            <a:fgClr>
              <a:srgbClr val="996633"/>
            </a:fgClr>
            <a:bgClr>
              <a:schemeClr val="bg1"/>
            </a:bgClr>
          </a:pattFill>
          <a:ln w="9525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1200" smtClean="0">
              <a:solidFill>
                <a:srgbClr val="000000"/>
              </a:solidFill>
            </a:endParaRP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6877050" y="4797425"/>
            <a:ext cx="1954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b="1" smtClean="0">
                <a:solidFill>
                  <a:srgbClr val="EAEAEA"/>
                </a:solidFill>
              </a:rPr>
              <a:t>ΚΕΛ Αν. Αττικής</a:t>
            </a:r>
          </a:p>
        </p:txBody>
      </p:sp>
      <p:sp>
        <p:nvSpPr>
          <p:cNvPr id="80908" name="AutoShape 12"/>
          <p:cNvSpPr>
            <a:spLocks noChangeArrowheads="1"/>
          </p:cNvSpPr>
          <p:nvPr/>
        </p:nvSpPr>
        <p:spPr bwMode="auto">
          <a:xfrm rot="37638439">
            <a:off x="7992269" y="5409407"/>
            <a:ext cx="719137" cy="215900"/>
          </a:xfrm>
          <a:prstGeom prst="leftArrow">
            <a:avLst>
              <a:gd name="adj1" fmla="val 50000"/>
              <a:gd name="adj2" fmla="val 8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1200" smtClean="0">
              <a:solidFill>
                <a:srgbClr val="000000"/>
              </a:solidFill>
            </a:endParaRPr>
          </a:p>
        </p:txBody>
      </p:sp>
      <p:sp>
        <p:nvSpPr>
          <p:cNvPr id="80909" name="AutoShape 13"/>
          <p:cNvSpPr>
            <a:spLocks noChangeArrowheads="1"/>
          </p:cNvSpPr>
          <p:nvPr/>
        </p:nvSpPr>
        <p:spPr bwMode="auto">
          <a:xfrm rot="-4267468">
            <a:off x="5524501" y="3989387"/>
            <a:ext cx="976312" cy="144463"/>
          </a:xfrm>
          <a:prstGeom prst="leftArrow">
            <a:avLst>
              <a:gd name="adj1" fmla="val 50000"/>
              <a:gd name="adj2" fmla="val 1689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1200" smtClean="0">
              <a:solidFill>
                <a:srgbClr val="000000"/>
              </a:solidFill>
            </a:endParaRPr>
          </a:p>
        </p:txBody>
      </p:sp>
      <p:sp>
        <p:nvSpPr>
          <p:cNvPr id="80910" name="AutoShape 14"/>
          <p:cNvSpPr>
            <a:spLocks noChangeArrowheads="1"/>
          </p:cNvSpPr>
          <p:nvPr/>
        </p:nvSpPr>
        <p:spPr bwMode="auto">
          <a:xfrm rot="-635231">
            <a:off x="4716463" y="4652963"/>
            <a:ext cx="976312" cy="144462"/>
          </a:xfrm>
          <a:prstGeom prst="leftArrow">
            <a:avLst>
              <a:gd name="adj1" fmla="val 50000"/>
              <a:gd name="adj2" fmla="val 1689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1200" smtClean="0">
              <a:solidFill>
                <a:srgbClr val="000000"/>
              </a:solidFill>
            </a:endParaRPr>
          </a:p>
        </p:txBody>
      </p:sp>
      <p:sp>
        <p:nvSpPr>
          <p:cNvPr id="80911" name="AutoShape 15"/>
          <p:cNvSpPr>
            <a:spLocks noChangeArrowheads="1"/>
          </p:cNvSpPr>
          <p:nvPr/>
        </p:nvSpPr>
        <p:spPr bwMode="auto">
          <a:xfrm rot="-4267468">
            <a:off x="5026819" y="4344194"/>
            <a:ext cx="1727200" cy="144462"/>
          </a:xfrm>
          <a:prstGeom prst="leftArrow">
            <a:avLst>
              <a:gd name="adj1" fmla="val 50000"/>
              <a:gd name="adj2" fmla="val 2989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1200" smtClean="0">
              <a:solidFill>
                <a:srgbClr val="000000"/>
              </a:solidFill>
            </a:endParaRPr>
          </a:p>
        </p:txBody>
      </p:sp>
      <p:sp>
        <p:nvSpPr>
          <p:cNvPr id="80912" name="AutoShape 16"/>
          <p:cNvSpPr>
            <a:spLocks noChangeArrowheads="1"/>
          </p:cNvSpPr>
          <p:nvPr/>
        </p:nvSpPr>
        <p:spPr bwMode="auto">
          <a:xfrm rot="36395149">
            <a:off x="5524500" y="5861050"/>
            <a:ext cx="976313" cy="144463"/>
          </a:xfrm>
          <a:prstGeom prst="leftArrow">
            <a:avLst>
              <a:gd name="adj1" fmla="val 50000"/>
              <a:gd name="adj2" fmla="val 168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1200" smtClean="0">
              <a:solidFill>
                <a:srgbClr val="000000"/>
              </a:solidFill>
            </a:endParaRPr>
          </a:p>
        </p:txBody>
      </p:sp>
      <p:sp>
        <p:nvSpPr>
          <p:cNvPr id="80913" name="Oval 17" descr="Σκούρα διαγώνιος προς τα επάνω"/>
          <p:cNvSpPr>
            <a:spLocks noChangeArrowheads="1"/>
          </p:cNvSpPr>
          <p:nvPr/>
        </p:nvSpPr>
        <p:spPr bwMode="auto">
          <a:xfrm>
            <a:off x="5435600" y="4581525"/>
            <a:ext cx="215900" cy="193675"/>
          </a:xfrm>
          <a:prstGeom prst="ellipse">
            <a:avLst/>
          </a:prstGeom>
          <a:pattFill prst="dkUpDiag">
            <a:fgClr>
              <a:srgbClr val="996633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1200" smtClean="0">
              <a:solidFill>
                <a:srgbClr val="000000"/>
              </a:solidFill>
            </a:endParaRPr>
          </a:p>
        </p:txBody>
      </p:sp>
      <p:sp>
        <p:nvSpPr>
          <p:cNvPr id="80914" name="Oval 18" descr="Σκούρα διαγώνιος προς τα επάνω"/>
          <p:cNvSpPr>
            <a:spLocks noChangeArrowheads="1"/>
          </p:cNvSpPr>
          <p:nvPr/>
        </p:nvSpPr>
        <p:spPr bwMode="auto">
          <a:xfrm>
            <a:off x="5940425" y="5876925"/>
            <a:ext cx="215900" cy="193675"/>
          </a:xfrm>
          <a:prstGeom prst="ellipse">
            <a:avLst/>
          </a:prstGeom>
          <a:pattFill prst="dkUpDiag">
            <a:fgClr>
              <a:srgbClr val="996633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1200" smtClean="0">
              <a:solidFill>
                <a:srgbClr val="000000"/>
              </a:solidFill>
            </a:endParaRPr>
          </a:p>
        </p:txBody>
      </p:sp>
      <p:sp>
        <p:nvSpPr>
          <p:cNvPr id="80915" name="AutoShape 19"/>
          <p:cNvSpPr>
            <a:spLocks noChangeArrowheads="1"/>
          </p:cNvSpPr>
          <p:nvPr/>
        </p:nvSpPr>
        <p:spPr bwMode="auto">
          <a:xfrm rot="47176769">
            <a:off x="5524501" y="5573712"/>
            <a:ext cx="976312" cy="144463"/>
          </a:xfrm>
          <a:prstGeom prst="leftArrow">
            <a:avLst>
              <a:gd name="adj1" fmla="val 50000"/>
              <a:gd name="adj2" fmla="val 1689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120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17" y="116632"/>
            <a:ext cx="2215720" cy="234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6718150" y="548680"/>
            <a:ext cx="1265932" cy="216024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399083" y="527325"/>
            <a:ext cx="6153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FFFF"/>
                </a:solidFill>
              </a:rPr>
              <a:t>Επεξεργασμένες εκκροές κεντρικών ΕΕΛ</a:t>
            </a:r>
            <a:endParaRPr lang="el-G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>
          <a:xfrm rot="19140000">
            <a:off x="624417" y="1303269"/>
            <a:ext cx="5212080" cy="1329359"/>
          </a:xfrm>
        </p:spPr>
        <p:txBody>
          <a:bodyPr/>
          <a:lstStyle/>
          <a:p>
            <a:r>
              <a:rPr lang="en-GB" sz="2000" dirty="0" smtClean="0"/>
              <a:t>Demonstrate ecosystem services enabling innovation in the water sector</a:t>
            </a:r>
            <a:endParaRPr lang="en-US" sz="2000" dirty="0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H2020 : DESSIN </a:t>
            </a:r>
            <a:r>
              <a:rPr lang="en-GB" sz="3200" dirty="0" smtClean="0"/>
              <a:t>project</a:t>
            </a:r>
            <a:endParaRPr lang="en-GB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5748367" cy="341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9" y="5829843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bg1"/>
                </a:solidFill>
              </a:rPr>
              <a:t>Αποκεντρωμένα συστήματα για επαναχρησιμοποίηση</a:t>
            </a:r>
            <a:endParaRPr lang="el-GR" sz="2000" dirty="0">
              <a:solidFill>
                <a:schemeClr val="bg1"/>
              </a:solidFill>
            </a:endParaRPr>
          </a:p>
        </p:txBody>
      </p:sp>
      <p:pic>
        <p:nvPicPr>
          <p:cNvPr id="11" name="1 Imagen" descr="Cabecera001.jpg"/>
          <p:cNvPicPr/>
          <p:nvPr/>
        </p:nvPicPr>
        <p:blipFill rotWithShape="1">
          <a:blip r:embed="rId3"/>
          <a:srcRect r="82860" b="19596"/>
          <a:stretch/>
        </p:blipFill>
        <p:spPr bwMode="auto">
          <a:xfrm>
            <a:off x="7308304" y="692696"/>
            <a:ext cx="1502321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285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 rot="19140000">
            <a:off x="740173" y="1972484"/>
            <a:ext cx="5486400" cy="867444"/>
          </a:xfrm>
        </p:spPr>
        <p:txBody>
          <a:bodyPr/>
          <a:lstStyle/>
          <a:p>
            <a:r>
              <a:rPr lang="el-GR" sz="2000" dirty="0" err="1" smtClean="0"/>
              <a:t>εξοικονΟμηση</a:t>
            </a:r>
            <a:r>
              <a:rPr lang="el-GR" sz="2000" dirty="0" smtClean="0"/>
              <a:t> </a:t>
            </a:r>
            <a:r>
              <a:rPr lang="el-GR" sz="2000" dirty="0"/>
              <a:t>και </a:t>
            </a:r>
            <a:r>
              <a:rPr lang="el-GR" sz="2000" dirty="0" err="1" smtClean="0"/>
              <a:t>ανΑκτηση</a:t>
            </a:r>
            <a:r>
              <a:rPr lang="el-GR" sz="2000" dirty="0" smtClean="0"/>
              <a:t> </a:t>
            </a:r>
            <a:r>
              <a:rPr lang="el-GR" sz="2000" dirty="0" err="1" smtClean="0"/>
              <a:t>νερΟΥ</a:t>
            </a:r>
            <a:r>
              <a:rPr lang="el-GR" sz="2000" dirty="0" smtClean="0"/>
              <a:t>-</a:t>
            </a:r>
            <a:r>
              <a:rPr lang="el-GR" sz="2000" dirty="0" err="1" smtClean="0"/>
              <a:t>επαναχρησιμοποΙηση</a:t>
            </a:r>
            <a:r>
              <a:rPr lang="el-GR" sz="2000" dirty="0" smtClean="0"/>
              <a:t> </a:t>
            </a:r>
            <a:r>
              <a:rPr lang="el-GR" sz="2000" dirty="0" err="1" smtClean="0"/>
              <a:t>επεξεργασμΕνων</a:t>
            </a:r>
            <a:r>
              <a:rPr lang="el-GR" sz="2000" dirty="0" smtClean="0"/>
              <a:t> </a:t>
            </a:r>
            <a:r>
              <a:rPr lang="el-GR" sz="2000" dirty="0" err="1" smtClean="0"/>
              <a:t>λυμΑτων</a:t>
            </a:r>
            <a:r>
              <a:rPr lang="el-GR" sz="2000" dirty="0" smtClean="0"/>
              <a:t>-</a:t>
            </a:r>
            <a:r>
              <a:rPr lang="el-GR" sz="2000" dirty="0" err="1" smtClean="0"/>
              <a:t>βελτιστοποΙηση</a:t>
            </a:r>
            <a:r>
              <a:rPr lang="el-GR" sz="2000" dirty="0" smtClean="0"/>
              <a:t> </a:t>
            </a:r>
            <a:r>
              <a:rPr lang="el-GR" sz="2000" dirty="0" err="1" smtClean="0"/>
              <a:t>διανομΗΣ</a:t>
            </a:r>
            <a:endParaRPr lang="el-GR" sz="20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 rot="19140000">
            <a:off x="1212455" y="2435512"/>
            <a:ext cx="6096545" cy="740664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HYDROPOLIS</a:t>
            </a:r>
            <a:endParaRPr lang="el-GR" sz="32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350" y="80"/>
            <a:ext cx="1516215" cy="1010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335" y="306896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9273"/>
            <a:ext cx="2924175" cy="236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"/>
          <p:cNvSpPr/>
          <p:nvPr/>
        </p:nvSpPr>
        <p:spPr>
          <a:xfrm>
            <a:off x="0" y="80"/>
            <a:ext cx="27038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Διερε</a:t>
            </a:r>
            <a:r>
              <a:rPr lang="el-GR" sz="20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ύ</a:t>
            </a:r>
            <a:r>
              <a:rPr lang="el-GR" sz="16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νηση της αλληλεπί</a:t>
            </a:r>
            <a:r>
              <a:rPr lang="el-GR" sz="20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δρ</a:t>
            </a:r>
            <a:r>
              <a:rPr lang="el-GR" sz="16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ασης μεταξύ της Αστικής Ανάπτυξης και των Υποδ</a:t>
            </a:r>
            <a:r>
              <a:rPr lang="el-GR" sz="16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ο</a:t>
            </a:r>
            <a:r>
              <a:rPr lang="el-GR" sz="16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μών Νερού στην </a:t>
            </a:r>
            <a:r>
              <a:rPr lang="el-GR" sz="20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πόλ</a:t>
            </a:r>
            <a:r>
              <a:rPr lang="el-GR" sz="16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η με έμφαση σε καινοτόμες παρεμβάσεις κατανεμημένης διαχείρισ</a:t>
            </a:r>
            <a:r>
              <a:rPr lang="el-GR" sz="20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ης</a:t>
            </a:r>
          </a:p>
        </p:txBody>
      </p:sp>
      <p:sp>
        <p:nvSpPr>
          <p:cNvPr id="11" name="Right Arrow 3"/>
          <p:cNvSpPr/>
          <p:nvPr/>
        </p:nvSpPr>
        <p:spPr>
          <a:xfrm>
            <a:off x="5858247" y="1719732"/>
            <a:ext cx="792088" cy="218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396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769" y="189241"/>
            <a:ext cx="4094794" cy="319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40" y="3636868"/>
            <a:ext cx="328305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9552" y="2636912"/>
            <a:ext cx="39499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l-GR" sz="2400" kern="0" dirty="0">
                <a:solidFill>
                  <a:srgbClr val="002060"/>
                </a:solidFill>
              </a:rPr>
              <a:t>Κατανεμημένες τεχνολογίες εξοικονόμησης νερού</a:t>
            </a:r>
            <a:r>
              <a:rPr lang="en-US" sz="2400" kern="0" dirty="0">
                <a:solidFill>
                  <a:srgbClr val="002060"/>
                </a:solidFill>
              </a:rPr>
              <a:t> (water-efficient appliances, grey water recycling, rainwater harvesting etc.)</a:t>
            </a:r>
            <a:endParaRPr lang="el-GR" sz="2400" kern="0" dirty="0">
              <a:solidFill>
                <a:srgbClr val="002060"/>
              </a:solidFill>
            </a:endParaRPr>
          </a:p>
        </p:txBody>
      </p:sp>
      <p:sp>
        <p:nvSpPr>
          <p:cNvPr id="8" name="Τίτλος 3"/>
          <p:cNvSpPr>
            <a:spLocks noGrp="1"/>
          </p:cNvSpPr>
          <p:nvPr>
            <p:ph type="title"/>
          </p:nvPr>
        </p:nvSpPr>
        <p:spPr>
          <a:xfrm>
            <a:off x="0" y="0"/>
            <a:ext cx="3995936" cy="148478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l-GR" sz="1400" cap="none" dirty="0" smtClean="0">
                <a:solidFill>
                  <a:schemeClr val="bg1"/>
                </a:solidFill>
              </a:rPr>
              <a:t>διερε</a:t>
            </a:r>
            <a:r>
              <a:rPr lang="el-GR" sz="1800" b="1" cap="none" dirty="0" smtClean="0">
                <a:solidFill>
                  <a:schemeClr val="bg1"/>
                </a:solidFill>
              </a:rPr>
              <a:t>ύ</a:t>
            </a:r>
            <a:r>
              <a:rPr lang="el-GR" sz="1400" cap="none" dirty="0" smtClean="0">
                <a:solidFill>
                  <a:schemeClr val="bg1"/>
                </a:solidFill>
              </a:rPr>
              <a:t>νηση της αλληλεπί</a:t>
            </a:r>
            <a:r>
              <a:rPr lang="el-GR" sz="1800" b="1" cap="none" dirty="0" smtClean="0">
                <a:solidFill>
                  <a:schemeClr val="bg1"/>
                </a:solidFill>
              </a:rPr>
              <a:t>δρ</a:t>
            </a:r>
            <a:r>
              <a:rPr lang="el-GR" sz="1400" cap="none" dirty="0" smtClean="0">
                <a:solidFill>
                  <a:schemeClr val="bg1"/>
                </a:solidFill>
              </a:rPr>
              <a:t>ασης μεταξύ της αστικής ανάπτυξης και των υποδ</a:t>
            </a:r>
            <a:r>
              <a:rPr lang="el-GR" sz="2000" b="1" cap="none" dirty="0" smtClean="0">
                <a:solidFill>
                  <a:schemeClr val="bg1"/>
                </a:solidFill>
              </a:rPr>
              <a:t>ο</a:t>
            </a:r>
            <a:r>
              <a:rPr lang="el-GR" sz="1400" cap="none" dirty="0" smtClean="0">
                <a:solidFill>
                  <a:schemeClr val="bg1"/>
                </a:solidFill>
              </a:rPr>
              <a:t>μών νερού στην </a:t>
            </a:r>
            <a:r>
              <a:rPr lang="el-GR" sz="1800" b="1" cap="none" dirty="0" smtClean="0">
                <a:solidFill>
                  <a:schemeClr val="bg1"/>
                </a:solidFill>
              </a:rPr>
              <a:t>πόλ</a:t>
            </a:r>
            <a:r>
              <a:rPr lang="el-GR" sz="1400" cap="none" dirty="0" smtClean="0">
                <a:solidFill>
                  <a:schemeClr val="bg1"/>
                </a:solidFill>
              </a:rPr>
              <a:t>η με έμφαση σε καινοτόμες παρεμβάσεις κατανεμημένης διαχείρισ</a:t>
            </a:r>
            <a:r>
              <a:rPr lang="el-GR" sz="1800" b="1" cap="none" dirty="0" smtClean="0">
                <a:solidFill>
                  <a:schemeClr val="bg1"/>
                </a:solidFill>
              </a:rPr>
              <a:t>ης</a:t>
            </a:r>
            <a:br>
              <a:rPr lang="el-GR" sz="1800" b="1" cap="none" dirty="0" smtClean="0">
                <a:solidFill>
                  <a:schemeClr val="bg1"/>
                </a:solidFill>
              </a:rPr>
            </a:br>
            <a:endParaRPr lang="el-GR" sz="1400" cap="none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95" y="1010810"/>
            <a:ext cx="1516215" cy="1010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42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9672" y="2924944"/>
            <a:ext cx="3013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l-GR" sz="2400" kern="0" dirty="0" smtClean="0">
                <a:solidFill>
                  <a:schemeClr val="accent3"/>
                </a:solidFill>
              </a:rPr>
              <a:t>Ανάλυση </a:t>
            </a:r>
            <a:r>
              <a:rPr lang="el-GR" sz="2400" kern="0" dirty="0">
                <a:solidFill>
                  <a:schemeClr val="accent3"/>
                </a:solidFill>
              </a:rPr>
              <a:t>του πλήρους αστικού κύκλου του νερού</a:t>
            </a:r>
          </a:p>
        </p:txBody>
      </p:sp>
      <p:sp>
        <p:nvSpPr>
          <p:cNvPr id="8" name="Τίτλος 3"/>
          <p:cNvSpPr>
            <a:spLocks noGrp="1"/>
          </p:cNvSpPr>
          <p:nvPr>
            <p:ph type="title"/>
          </p:nvPr>
        </p:nvSpPr>
        <p:spPr>
          <a:xfrm>
            <a:off x="0" y="0"/>
            <a:ext cx="3995936" cy="148478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l-GR" sz="1400" cap="none" dirty="0" smtClean="0">
                <a:solidFill>
                  <a:schemeClr val="bg1"/>
                </a:solidFill>
              </a:rPr>
              <a:t>διερε</a:t>
            </a:r>
            <a:r>
              <a:rPr lang="el-GR" sz="1800" b="1" cap="none" dirty="0" smtClean="0">
                <a:solidFill>
                  <a:schemeClr val="bg1"/>
                </a:solidFill>
              </a:rPr>
              <a:t>ύ</a:t>
            </a:r>
            <a:r>
              <a:rPr lang="el-GR" sz="1400" cap="none" dirty="0" smtClean="0">
                <a:solidFill>
                  <a:schemeClr val="bg1"/>
                </a:solidFill>
              </a:rPr>
              <a:t>νηση της αλληλεπί</a:t>
            </a:r>
            <a:r>
              <a:rPr lang="el-GR" sz="1800" b="1" cap="none" dirty="0" smtClean="0">
                <a:solidFill>
                  <a:schemeClr val="bg1"/>
                </a:solidFill>
              </a:rPr>
              <a:t>δρ</a:t>
            </a:r>
            <a:r>
              <a:rPr lang="el-GR" sz="1400" cap="none" dirty="0" smtClean="0">
                <a:solidFill>
                  <a:schemeClr val="bg1"/>
                </a:solidFill>
              </a:rPr>
              <a:t>ασης μεταξύ της αστικής ανάπτυξης και των υποδ</a:t>
            </a:r>
            <a:r>
              <a:rPr lang="el-GR" sz="2000" b="1" cap="none" dirty="0" smtClean="0">
                <a:solidFill>
                  <a:schemeClr val="bg1"/>
                </a:solidFill>
              </a:rPr>
              <a:t>ο</a:t>
            </a:r>
            <a:r>
              <a:rPr lang="el-GR" sz="1400" cap="none" dirty="0" smtClean="0">
                <a:solidFill>
                  <a:schemeClr val="bg1"/>
                </a:solidFill>
              </a:rPr>
              <a:t>μών νερού στην </a:t>
            </a:r>
            <a:r>
              <a:rPr lang="el-GR" sz="1800" b="1" cap="none" dirty="0" smtClean="0">
                <a:solidFill>
                  <a:schemeClr val="bg1"/>
                </a:solidFill>
              </a:rPr>
              <a:t>πόλ</a:t>
            </a:r>
            <a:r>
              <a:rPr lang="el-GR" sz="1400" cap="none" dirty="0" smtClean="0">
                <a:solidFill>
                  <a:schemeClr val="bg1"/>
                </a:solidFill>
              </a:rPr>
              <a:t>η με έμφαση σε καινοτόμες παρεμβάσεις κατανεμημένης διαχείρισ</a:t>
            </a:r>
            <a:r>
              <a:rPr lang="el-GR" sz="1800" b="1" cap="none" dirty="0" smtClean="0">
                <a:solidFill>
                  <a:schemeClr val="bg1"/>
                </a:solidFill>
              </a:rPr>
              <a:t>ης</a:t>
            </a:r>
            <a:br>
              <a:rPr lang="el-GR" sz="1800" b="1" cap="none" dirty="0" smtClean="0">
                <a:solidFill>
                  <a:schemeClr val="bg1"/>
                </a:solidFill>
              </a:rPr>
            </a:br>
            <a:endParaRPr lang="el-GR" sz="1400" cap="none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95" y="1010810"/>
            <a:ext cx="1516215" cy="1010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30457"/>
            <a:ext cx="3888432" cy="2772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620688"/>
            <a:ext cx="3384376" cy="2484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83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08185"/>
            <a:ext cx="9143999" cy="341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l-GR" sz="1600" dirty="0">
                <a:solidFill>
                  <a:srgbClr val="002060"/>
                </a:solidFill>
                <a:ea typeface="Calibri"/>
                <a:cs typeface="Times New Roman"/>
              </a:rPr>
              <a:t>Η διαχείριση της </a:t>
            </a:r>
            <a:r>
              <a:rPr lang="el-GR" sz="2000" dirty="0">
                <a:solidFill>
                  <a:srgbClr val="002060"/>
                </a:solidFill>
                <a:ea typeface="Calibri"/>
                <a:cs typeface="Times New Roman"/>
              </a:rPr>
              <a:t>ιλύος </a:t>
            </a:r>
            <a:r>
              <a:rPr lang="el-GR" sz="1600" dirty="0">
                <a:solidFill>
                  <a:srgbClr val="002060"/>
                </a:solidFill>
                <a:ea typeface="Calibri"/>
                <a:cs typeface="Times New Roman"/>
              </a:rPr>
              <a:t>που παράγεται σε εγκαταστάσεις επεξεργασίας υγρών αποβλήτων αποτελεί σημαντικό </a:t>
            </a:r>
            <a:r>
              <a:rPr lang="el-GR" sz="2000" dirty="0">
                <a:solidFill>
                  <a:srgbClr val="002060"/>
                </a:solidFill>
                <a:ea typeface="Calibri"/>
                <a:cs typeface="Times New Roman"/>
              </a:rPr>
              <a:t>πρόβλημα</a:t>
            </a:r>
            <a:r>
              <a:rPr lang="el-GR" sz="1600" dirty="0">
                <a:solidFill>
                  <a:srgbClr val="002060"/>
                </a:solidFill>
                <a:ea typeface="Calibri"/>
                <a:cs typeface="Times New Roman"/>
              </a:rPr>
              <a:t> λόγω της μεγάλης αύξησης του αριθμού των εγκαταστάσεων και τη συνεπαγόμενη ταχεία αύξηση των παραγόμενων ποσοτήτων ιλύος. Η ορθή </a:t>
            </a:r>
            <a:r>
              <a:rPr lang="el-GR" sz="2000" dirty="0">
                <a:solidFill>
                  <a:srgbClr val="002060"/>
                </a:solidFill>
                <a:ea typeface="Calibri"/>
                <a:cs typeface="Times New Roman"/>
              </a:rPr>
              <a:t>διαχείριση</a:t>
            </a:r>
            <a:r>
              <a:rPr lang="el-GR" sz="1600" dirty="0">
                <a:solidFill>
                  <a:srgbClr val="002060"/>
                </a:solidFill>
                <a:ea typeface="Calibri"/>
                <a:cs typeface="Times New Roman"/>
              </a:rPr>
              <a:t> της ιλύος αποτελεί σημαντική </a:t>
            </a:r>
            <a:r>
              <a:rPr lang="el-GR" sz="2000" dirty="0">
                <a:solidFill>
                  <a:srgbClr val="002060"/>
                </a:solidFill>
                <a:ea typeface="Calibri"/>
                <a:cs typeface="Times New Roman"/>
              </a:rPr>
              <a:t>πρόκληση</a:t>
            </a:r>
            <a:r>
              <a:rPr lang="el-GR" sz="1600" dirty="0">
                <a:solidFill>
                  <a:srgbClr val="002060"/>
                </a:solidFill>
                <a:ea typeface="Calibri"/>
                <a:cs typeface="Times New Roman"/>
              </a:rPr>
              <a:t> και περιλαμβάνει αντικείμενα όπως </a:t>
            </a:r>
            <a:r>
              <a:rPr lang="el-GR" sz="2000" dirty="0">
                <a:solidFill>
                  <a:srgbClr val="C00000"/>
                </a:solidFill>
                <a:ea typeface="Calibri"/>
                <a:cs typeface="Times New Roman"/>
              </a:rPr>
              <a:t>μείωση των ρύπων </a:t>
            </a:r>
            <a:r>
              <a:rPr lang="el-GR" sz="1600" dirty="0">
                <a:solidFill>
                  <a:srgbClr val="C00000"/>
                </a:solidFill>
                <a:ea typeface="Calibri"/>
                <a:cs typeface="Times New Roman"/>
              </a:rPr>
              <a:t>με έλεγχο στην πηγή</a:t>
            </a:r>
            <a:r>
              <a:rPr lang="el-GR" sz="1600" dirty="0">
                <a:solidFill>
                  <a:srgbClr val="002060"/>
                </a:solidFill>
                <a:ea typeface="Calibri"/>
                <a:cs typeface="Times New Roman"/>
              </a:rPr>
              <a:t>, </a:t>
            </a:r>
            <a:r>
              <a:rPr lang="el-GR" sz="2000" dirty="0">
                <a:solidFill>
                  <a:srgbClr val="C00000"/>
                </a:solidFill>
                <a:ea typeface="Calibri"/>
                <a:cs typeface="Times New Roman"/>
              </a:rPr>
              <a:t>ανάκτηση </a:t>
            </a:r>
            <a:r>
              <a:rPr lang="el-GR" sz="1600" dirty="0">
                <a:solidFill>
                  <a:srgbClr val="C00000"/>
                </a:solidFill>
                <a:ea typeface="Calibri"/>
                <a:cs typeface="Times New Roman"/>
              </a:rPr>
              <a:t>των χρήσιμων ουσιών που βρίσκονται στην </a:t>
            </a:r>
            <a:r>
              <a:rPr lang="el-GR" sz="1600" dirty="0" err="1">
                <a:solidFill>
                  <a:srgbClr val="C00000"/>
                </a:solidFill>
                <a:ea typeface="Calibri"/>
                <a:cs typeface="Times New Roman"/>
              </a:rPr>
              <a:t>ιλύ</a:t>
            </a:r>
            <a:r>
              <a:rPr lang="el-GR" sz="1600" dirty="0">
                <a:solidFill>
                  <a:srgbClr val="C00000"/>
                </a:solidFill>
                <a:ea typeface="Calibri"/>
                <a:cs typeface="Times New Roman"/>
              </a:rPr>
              <a:t>, ανάκτηση </a:t>
            </a:r>
            <a:r>
              <a:rPr lang="el-GR" sz="2000" dirty="0">
                <a:solidFill>
                  <a:srgbClr val="C00000"/>
                </a:solidFill>
                <a:ea typeface="Calibri"/>
                <a:cs typeface="Times New Roman"/>
              </a:rPr>
              <a:t>ενέργειας</a:t>
            </a:r>
            <a:r>
              <a:rPr lang="el-GR" sz="1600" dirty="0">
                <a:solidFill>
                  <a:srgbClr val="C00000"/>
                </a:solidFill>
                <a:ea typeface="Calibri"/>
                <a:cs typeface="Times New Roman"/>
              </a:rPr>
              <a:t> από την επεξεργασία της ιλύος, διάθεση της ιλύος στη </a:t>
            </a:r>
            <a:r>
              <a:rPr lang="el-GR" sz="2000" dirty="0">
                <a:solidFill>
                  <a:srgbClr val="C00000"/>
                </a:solidFill>
                <a:ea typeface="Calibri"/>
                <a:cs typeface="Times New Roman"/>
              </a:rPr>
              <a:t>γεωργία</a:t>
            </a:r>
            <a:r>
              <a:rPr lang="el-GR" sz="1600" dirty="0">
                <a:solidFill>
                  <a:srgbClr val="C00000"/>
                </a:solidFill>
                <a:ea typeface="Calibri"/>
                <a:cs typeface="Times New Roman"/>
              </a:rPr>
              <a:t>, χρησιμοποίηση της ιλύος για την </a:t>
            </a:r>
            <a:r>
              <a:rPr lang="el-GR" sz="2000" dirty="0">
                <a:solidFill>
                  <a:srgbClr val="C00000"/>
                </a:solidFill>
                <a:ea typeface="Calibri"/>
                <a:cs typeface="Times New Roman"/>
              </a:rPr>
              <a:t>ανάπλαση</a:t>
            </a:r>
            <a:r>
              <a:rPr lang="el-GR" sz="1600" dirty="0">
                <a:solidFill>
                  <a:srgbClr val="C00000"/>
                </a:solidFill>
                <a:ea typeface="Calibri"/>
                <a:cs typeface="Times New Roman"/>
              </a:rPr>
              <a:t> εδαφικών εκτάσεων, διερεύνηση των περιβαλλοντικών επιπτώσεων και των περιβαλλοντικών κινδύνων που ενέχουν οι διάφορες εναλλακτικές μέθοδοι διάθεσης της ιλύος, κλπ</a:t>
            </a:r>
            <a:r>
              <a:rPr lang="el-GR" sz="1600" dirty="0">
                <a:solidFill>
                  <a:srgbClr val="002060"/>
                </a:solidFill>
                <a:ea typeface="Calibri"/>
                <a:cs typeface="Times New Roman"/>
              </a:rPr>
              <a:t>. </a:t>
            </a:r>
            <a:r>
              <a:rPr lang="el-GR" sz="1600" dirty="0" smtClean="0">
                <a:solidFill>
                  <a:srgbClr val="002060"/>
                </a:solidFill>
                <a:ea typeface="Calibri"/>
                <a:cs typeface="Times New Roman"/>
              </a:rPr>
              <a:t>Επίδραση </a:t>
            </a:r>
            <a:r>
              <a:rPr lang="el-GR" sz="1600" dirty="0">
                <a:solidFill>
                  <a:srgbClr val="002060"/>
                </a:solidFill>
                <a:ea typeface="Calibri"/>
                <a:cs typeface="Times New Roman"/>
              </a:rPr>
              <a:t>των διαφόρων </a:t>
            </a:r>
            <a:r>
              <a:rPr lang="el-GR" sz="2000" dirty="0">
                <a:solidFill>
                  <a:srgbClr val="002060"/>
                </a:solidFill>
                <a:ea typeface="Calibri"/>
                <a:cs typeface="Times New Roman"/>
              </a:rPr>
              <a:t>εναλλακτικών μεθόδων </a:t>
            </a:r>
            <a:r>
              <a:rPr lang="el-GR" sz="1600" dirty="0">
                <a:solidFill>
                  <a:srgbClr val="002060"/>
                </a:solidFill>
                <a:ea typeface="Calibri"/>
                <a:cs typeface="Times New Roman"/>
              </a:rPr>
              <a:t>διαχείρισης της ιλύος </a:t>
            </a:r>
            <a:r>
              <a:rPr lang="el-GR" sz="1600" dirty="0">
                <a:solidFill>
                  <a:srgbClr val="C00000"/>
                </a:solidFill>
                <a:ea typeface="Calibri"/>
                <a:cs typeface="Times New Roman"/>
              </a:rPr>
              <a:t>στο περιορισμό των εκπομπών αερίων του θερμοκηπίου και στην ενεργειακή αξιοποίηση της ιλύος</a:t>
            </a:r>
            <a:r>
              <a:rPr lang="el-GR" sz="1600" dirty="0">
                <a:solidFill>
                  <a:srgbClr val="002060"/>
                </a:solidFill>
                <a:ea typeface="Calibri"/>
                <a:cs typeface="Times New Roman"/>
              </a:rPr>
              <a:t>. </a:t>
            </a:r>
            <a:endParaRPr lang="el-GR" sz="1600" b="1" dirty="0">
              <a:solidFill>
                <a:srgbClr val="002060"/>
              </a:solidFill>
              <a:cs typeface="Times New Roman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413469" y="7665"/>
            <a:ext cx="83885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</a:rPr>
              <a:t>Διαχείριση Υγρών </a:t>
            </a:r>
            <a:r>
              <a:rPr lang="el-GR" sz="3200" b="1" dirty="0" smtClean="0">
                <a:solidFill>
                  <a:srgbClr val="002060"/>
                </a:solidFill>
              </a:rPr>
              <a:t>Αποβλήτων - </a:t>
            </a:r>
            <a:r>
              <a:rPr lang="el-GR" sz="3200" b="1" dirty="0">
                <a:solidFill>
                  <a:srgbClr val="002060"/>
                </a:solidFill>
              </a:rPr>
              <a:t>Κ</a:t>
            </a:r>
            <a:r>
              <a:rPr lang="el-GR" sz="3200" b="1" dirty="0" smtClean="0">
                <a:solidFill>
                  <a:srgbClr val="002060"/>
                </a:solidFill>
              </a:rPr>
              <a:t>αινοτόμα </a:t>
            </a:r>
            <a:r>
              <a:rPr lang="el-GR" sz="3200" b="1" dirty="0">
                <a:solidFill>
                  <a:srgbClr val="002060"/>
                </a:solidFill>
              </a:rPr>
              <a:t>συστήματα διαχείρισης </a:t>
            </a:r>
            <a:r>
              <a:rPr lang="el-GR" sz="3200" b="1" dirty="0" smtClean="0">
                <a:solidFill>
                  <a:srgbClr val="002060"/>
                </a:solidFill>
              </a:rPr>
              <a:t>ιλύος</a:t>
            </a:r>
            <a:endParaRPr lang="el-G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4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1835150" y="1354853"/>
            <a:ext cx="2160588" cy="2066925"/>
            <a:chOff x="1156" y="1584"/>
            <a:chExt cx="1361" cy="1302"/>
          </a:xfrm>
        </p:grpSpPr>
        <p:sp>
          <p:nvSpPr>
            <p:cNvPr id="86019" name="Oval 3"/>
            <p:cNvSpPr>
              <a:spLocks noChangeArrowheads="1"/>
            </p:cNvSpPr>
            <p:nvPr/>
          </p:nvSpPr>
          <p:spPr bwMode="auto">
            <a:xfrm>
              <a:off x="1156" y="1584"/>
              <a:ext cx="1361" cy="130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86020" name="Text Box 4"/>
            <p:cNvSpPr txBox="1">
              <a:spLocks noChangeArrowheads="1"/>
            </p:cNvSpPr>
            <p:nvPr/>
          </p:nvSpPr>
          <p:spPr bwMode="auto">
            <a:xfrm>
              <a:off x="1519" y="2052"/>
              <a:ext cx="817" cy="365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3200" dirty="0">
                  <a:solidFill>
                    <a:srgbClr val="000000"/>
                  </a:solidFill>
                </a:rPr>
                <a:t>99%</a:t>
              </a:r>
              <a:endParaRPr lang="el-GR" sz="3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6021" name="Group 5"/>
          <p:cNvGrpSpPr>
            <a:grpSpLocks/>
          </p:cNvGrpSpPr>
          <p:nvPr/>
        </p:nvGrpSpPr>
        <p:grpSpPr bwMode="auto">
          <a:xfrm>
            <a:off x="6012160" y="2308659"/>
            <a:ext cx="503238" cy="484188"/>
            <a:chOff x="3106" y="2478"/>
            <a:chExt cx="364" cy="350"/>
          </a:xfrm>
        </p:grpSpPr>
        <p:sp>
          <p:nvSpPr>
            <p:cNvPr id="86022" name="Oval 6"/>
            <p:cNvSpPr>
              <a:spLocks noChangeArrowheads="1"/>
            </p:cNvSpPr>
            <p:nvPr/>
          </p:nvSpPr>
          <p:spPr bwMode="auto">
            <a:xfrm>
              <a:off x="3106" y="2478"/>
              <a:ext cx="322" cy="3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86023" name="Text Box 7"/>
            <p:cNvSpPr txBox="1">
              <a:spLocks noChangeArrowheads="1"/>
            </p:cNvSpPr>
            <p:nvPr/>
          </p:nvSpPr>
          <p:spPr bwMode="auto">
            <a:xfrm>
              <a:off x="3107" y="2523"/>
              <a:ext cx="363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rgbClr val="000000"/>
                  </a:solidFill>
                </a:rPr>
                <a:t>1%</a:t>
              </a:r>
              <a:endParaRPr lang="el-GR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1084202" y="3793729"/>
            <a:ext cx="35288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2400" dirty="0" smtClean="0">
                <a:solidFill>
                  <a:srgbClr val="000000"/>
                </a:solidFill>
              </a:rPr>
              <a:t>Αξιοποιήσιμα συστατικά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5016675" y="3421778"/>
            <a:ext cx="2881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sz="2400" dirty="0">
                <a:solidFill>
                  <a:srgbClr val="000000"/>
                </a:solidFill>
              </a:rPr>
              <a:t>Ρύποι</a:t>
            </a:r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359569" y="4279922"/>
            <a:ext cx="51117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1600" u="sng" dirty="0">
                <a:solidFill>
                  <a:srgbClr val="000000"/>
                </a:solidFill>
              </a:rPr>
              <a:t>Οργανική Υλη</a:t>
            </a:r>
            <a:r>
              <a:rPr lang="en-US" sz="1400" i="1" dirty="0">
                <a:solidFill>
                  <a:srgbClr val="000000"/>
                </a:solidFill>
              </a:rPr>
              <a:t>: </a:t>
            </a:r>
            <a:r>
              <a:rPr lang="el-GR" sz="1400" i="1" dirty="0" err="1">
                <a:solidFill>
                  <a:srgbClr val="000000"/>
                </a:solidFill>
              </a:rPr>
              <a:t>εδαφοβελτιωτικό</a:t>
            </a:r>
            <a:r>
              <a:rPr lang="en-US" sz="1400" i="1" dirty="0">
                <a:solidFill>
                  <a:srgbClr val="000000"/>
                </a:solidFill>
              </a:rPr>
              <a:t>, </a:t>
            </a:r>
            <a:r>
              <a:rPr lang="el-GR" sz="1400" i="1" dirty="0">
                <a:solidFill>
                  <a:srgbClr val="000000"/>
                </a:solidFill>
              </a:rPr>
              <a:t>πηγή ενέργειας</a:t>
            </a:r>
            <a:endParaRPr lang="en-US" sz="1400" i="1" dirty="0">
              <a:solidFill>
                <a:srgbClr val="000000"/>
              </a:solidFill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000000"/>
              </a:solidFill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u="sng" dirty="0">
                <a:solidFill>
                  <a:srgbClr val="000000"/>
                </a:solidFill>
              </a:rPr>
              <a:t>N, P, Na, </a:t>
            </a:r>
            <a:r>
              <a:rPr lang="en-US" sz="1600" u="sng" dirty="0" err="1">
                <a:solidFill>
                  <a:srgbClr val="000000"/>
                </a:solidFill>
              </a:rPr>
              <a:t>Ca</a:t>
            </a:r>
            <a:r>
              <a:rPr lang="en-US" sz="1600" u="sng" dirty="0">
                <a:solidFill>
                  <a:srgbClr val="000000"/>
                </a:solidFill>
              </a:rPr>
              <a:t>, S, Mg etc.</a:t>
            </a:r>
            <a:r>
              <a:rPr lang="en-US" sz="1400" dirty="0">
                <a:solidFill>
                  <a:srgbClr val="000000"/>
                </a:solidFill>
              </a:rPr>
              <a:t> : </a:t>
            </a:r>
            <a:r>
              <a:rPr lang="el-GR" sz="1400" dirty="0">
                <a:solidFill>
                  <a:srgbClr val="000000"/>
                </a:solidFill>
              </a:rPr>
              <a:t>Θρεπτικά</a:t>
            </a:r>
            <a:r>
              <a:rPr lang="en-US" sz="1400" i="1" dirty="0">
                <a:solidFill>
                  <a:srgbClr val="000000"/>
                </a:solidFill>
              </a:rPr>
              <a:t> (</a:t>
            </a:r>
            <a:r>
              <a:rPr lang="el-GR" sz="800" i="1" dirty="0">
                <a:solidFill>
                  <a:srgbClr val="000000"/>
                </a:solidFill>
              </a:rPr>
              <a:t>διαθεσιμότητα στα φυτά</a:t>
            </a:r>
            <a:r>
              <a:rPr lang="en-US" sz="1400" i="1" dirty="0">
                <a:solidFill>
                  <a:srgbClr val="000000"/>
                </a:solidFill>
              </a:rPr>
              <a:t>)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800" i="1" dirty="0">
              <a:solidFill>
                <a:srgbClr val="000000"/>
              </a:solidFill>
            </a:endParaRPr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5039123" y="3952654"/>
            <a:ext cx="248443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 smtClean="0"/>
              <a:t>Παθογόνα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i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/>
              <a:t>Βαρέα Μέταλλα</a:t>
            </a:r>
            <a:endParaRPr lang="en-US" sz="1600" i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 err="1" smtClean="0"/>
              <a:t>Μικροοργανικά</a:t>
            </a:r>
            <a:endParaRPr lang="en-US" sz="1600" i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6296" y="4393756"/>
            <a:ext cx="185980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rgbClr val="002060"/>
                </a:solidFill>
              </a:rPr>
              <a:t>Έλεγχος στην πηγή/</a:t>
            </a:r>
          </a:p>
          <a:p>
            <a:r>
              <a:rPr lang="el-GR" sz="1600" dirty="0" smtClean="0">
                <a:solidFill>
                  <a:srgbClr val="002060"/>
                </a:solidFill>
              </a:rPr>
              <a:t>κανονισμός δικτύου</a:t>
            </a:r>
            <a:endParaRPr lang="el-GR" sz="16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6296" y="3939087"/>
            <a:ext cx="140775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rgbClr val="002060"/>
                </a:solidFill>
              </a:rPr>
              <a:t>Υγειονοποίηση</a:t>
            </a:r>
            <a:endParaRPr lang="el-GR" sz="1600" dirty="0">
              <a:solidFill>
                <a:srgbClr val="002060"/>
              </a:solidFill>
            </a:endParaRPr>
          </a:p>
        </p:txBody>
      </p:sp>
      <p:sp>
        <p:nvSpPr>
          <p:cNvPr id="16" name="Τίτλος 3"/>
          <p:cNvSpPr txBox="1">
            <a:spLocks/>
          </p:cNvSpPr>
          <p:nvPr/>
        </p:nvSpPr>
        <p:spPr>
          <a:xfrm>
            <a:off x="0" y="0"/>
            <a:ext cx="9144000" cy="11910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ΠΟΣΟΤΙΚΑ  ΚΑΙ  ΠΟΙΟΤΙΚΑ  ΧΑΡΑΚΤΗΡΙΣΤΙΚΑ  ΙΛΥΟΣ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299297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245720" y="343112"/>
            <a:ext cx="6491622" cy="4608510"/>
            <a:chOff x="320" y="618"/>
            <a:chExt cx="5042" cy="3402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781" y="762"/>
              <a:ext cx="2938" cy="342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Αφυδατωμένη Ιλύς</a:t>
              </a: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386" y="618"/>
              <a:ext cx="172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0" rIns="18000" bIns="0"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ΕΓΚΑΤΑΣΤΑΣΗ ΕΠΕΞΕΡΓΑΣΙΑΣ</a:t>
              </a:r>
              <a:endParaRPr kumimoji="0" lang="el-GR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3720" y="944"/>
              <a:ext cx="16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3719" y="1050"/>
              <a:ext cx="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4586" y="1058"/>
              <a:ext cx="0" cy="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5362" y="944"/>
              <a:ext cx="0" cy="10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4266" y="1862"/>
              <a:ext cx="1018" cy="38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ΚΑΥΣΗ*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4295" y="2538"/>
              <a:ext cx="576" cy="3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ΧΥΤΑ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3948" y="1104"/>
              <a:ext cx="0" cy="6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834" y="2016"/>
              <a:ext cx="4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546" y="201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2912" y="1871"/>
              <a:ext cx="692" cy="345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ΞΗΡΑΝΣΗ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184" y="1871"/>
              <a:ext cx="691" cy="403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 anchor="ctr"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ΑΣΒΕΣΤΟ-ΠΟΙΗΣΗ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320" y="1871"/>
              <a:ext cx="749" cy="403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ΚΟΜΠΟΣΤΟ-ΠΟΙΗΣΗ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*</a:t>
              </a:r>
              <a:endParaRPr kumimoji="0" lang="el-GR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608" y="2562"/>
              <a:ext cx="2650" cy="288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ΔΙΑΘΕΣΗ ΣΤΗ </a:t>
              </a:r>
              <a:r>
                <a:rPr kumimoji="0" lang="el-G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ΓΕΩΡΓΙΑ (απεριόριστη)</a:t>
              </a:r>
              <a:endPara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1991" y="1871"/>
              <a:ext cx="806" cy="403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ΑΛΛΕΣ ΜΕΘΟΔΟΙ ΥΓΕΙΟΝΟ-ΠΟΙΗΣΗΣ</a:t>
              </a: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>
              <a:off x="4594" y="2245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5362" y="1963"/>
              <a:ext cx="0" cy="7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 flipV="1">
              <a:off x="4860" y="2722"/>
              <a:ext cx="5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flipV="1">
              <a:off x="3720" y="1104"/>
              <a:ext cx="2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H="1">
              <a:off x="3948" y="1742"/>
              <a:ext cx="0" cy="9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 flipH="1" flipV="1">
              <a:off x="3258" y="3201"/>
              <a:ext cx="6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666" y="2274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>
              <a:off x="1530" y="2274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>
              <a:off x="2394" y="2274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3200" y="2216"/>
              <a:ext cx="0" cy="3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 flipH="1">
              <a:off x="666" y="1491"/>
              <a:ext cx="28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>
              <a:off x="665" y="1491"/>
              <a:ext cx="1" cy="3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 flipH="1">
              <a:off x="1565" y="1480"/>
              <a:ext cx="0" cy="4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 flipH="1">
              <a:off x="2397" y="1491"/>
              <a:ext cx="0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46" name="Line 47"/>
            <p:cNvSpPr>
              <a:spLocks noChangeShapeType="1"/>
            </p:cNvSpPr>
            <p:nvPr/>
          </p:nvSpPr>
          <p:spPr bwMode="auto">
            <a:xfrm flipH="1">
              <a:off x="3264" y="1491"/>
              <a:ext cx="0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47" name="Line 48"/>
            <p:cNvSpPr>
              <a:spLocks noChangeShapeType="1"/>
            </p:cNvSpPr>
            <p:nvPr/>
          </p:nvSpPr>
          <p:spPr bwMode="auto">
            <a:xfrm>
              <a:off x="3424" y="2221"/>
              <a:ext cx="0" cy="11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48" name="Text Box 49"/>
            <p:cNvSpPr txBox="1">
              <a:spLocks noChangeArrowheads="1"/>
            </p:cNvSpPr>
            <p:nvPr/>
          </p:nvSpPr>
          <p:spPr bwMode="auto">
            <a:xfrm>
              <a:off x="3368" y="3338"/>
              <a:ext cx="921" cy="17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ΚΑΥΣΙΜΟ</a:t>
              </a:r>
              <a:endPara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49" name="Line 50"/>
            <p:cNvSpPr>
              <a:spLocks noChangeShapeType="1"/>
            </p:cNvSpPr>
            <p:nvPr/>
          </p:nvSpPr>
          <p:spPr bwMode="auto">
            <a:xfrm flipH="1">
              <a:off x="3316" y="3559"/>
              <a:ext cx="172" cy="1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50" name="Line 51"/>
            <p:cNvSpPr>
              <a:spLocks noChangeShapeType="1"/>
            </p:cNvSpPr>
            <p:nvPr/>
          </p:nvSpPr>
          <p:spPr bwMode="auto">
            <a:xfrm>
              <a:off x="4099" y="3511"/>
              <a:ext cx="18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51" name="Text Box 52"/>
            <p:cNvSpPr txBox="1">
              <a:spLocks noChangeArrowheads="1"/>
            </p:cNvSpPr>
            <p:nvPr/>
          </p:nvSpPr>
          <p:spPr bwMode="auto">
            <a:xfrm>
              <a:off x="3925" y="3725"/>
              <a:ext cx="79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ΤΣΙΜΕΝΤΟΒΙΟΜΗΧΑΝΙΑ</a:t>
              </a:r>
            </a:p>
          </p:txBody>
        </p:sp>
        <p:sp>
          <p:nvSpPr>
            <p:cNvPr id="52" name="Line 53"/>
            <p:cNvSpPr>
              <a:spLocks noChangeShapeType="1"/>
            </p:cNvSpPr>
            <p:nvPr/>
          </p:nvSpPr>
          <p:spPr bwMode="auto">
            <a:xfrm flipH="1">
              <a:off x="3492" y="1491"/>
              <a:ext cx="4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58" name="Text Box 59"/>
            <p:cNvSpPr txBox="1">
              <a:spLocks noChangeArrowheads="1"/>
            </p:cNvSpPr>
            <p:nvPr/>
          </p:nvSpPr>
          <p:spPr bwMode="auto">
            <a:xfrm>
              <a:off x="1565" y="1211"/>
              <a:ext cx="107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ΥΓΕΙΟΝΟΠΟΙΗΣΗ ΙΛΥΟΣ</a:t>
              </a:r>
            </a:p>
          </p:txBody>
        </p:sp>
        <p:sp>
          <p:nvSpPr>
            <p:cNvPr id="59" name="Line 60"/>
            <p:cNvSpPr>
              <a:spLocks noChangeShapeType="1"/>
            </p:cNvSpPr>
            <p:nvPr/>
          </p:nvSpPr>
          <p:spPr bwMode="auto">
            <a:xfrm>
              <a:off x="3946" y="2711"/>
              <a:ext cx="2" cy="6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60" name="Text Box 61"/>
            <p:cNvSpPr txBox="1">
              <a:spLocks noChangeArrowheads="1"/>
            </p:cNvSpPr>
            <p:nvPr/>
          </p:nvSpPr>
          <p:spPr bwMode="auto">
            <a:xfrm>
              <a:off x="2746" y="3742"/>
              <a:ext cx="90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0" rIns="18000" bIns="0"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ΣΤΑΘΜΟΣ ΠΑΡΑΓΩΓΗΣ ΕΝΕΡΓΕΙΑΣ</a:t>
              </a:r>
            </a:p>
          </p:txBody>
        </p:sp>
        <p:sp>
          <p:nvSpPr>
            <p:cNvPr id="61" name="Text Box 62"/>
            <p:cNvSpPr txBox="1">
              <a:spLocks noChangeArrowheads="1"/>
            </p:cNvSpPr>
            <p:nvPr/>
          </p:nvSpPr>
          <p:spPr bwMode="auto">
            <a:xfrm>
              <a:off x="870" y="2859"/>
              <a:ext cx="2052" cy="16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ΔΑΣΗ, ΦΥΤΩΡΙΑ,ΑΝΑΠΛΑΣΕΙΣ</a:t>
              </a:r>
              <a:endPara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sp>
          <p:nvSpPr>
            <p:cNvPr id="62" name="Text Box 63"/>
            <p:cNvSpPr txBox="1">
              <a:spLocks noChangeArrowheads="1"/>
            </p:cNvSpPr>
            <p:nvPr/>
          </p:nvSpPr>
          <p:spPr bwMode="auto">
            <a:xfrm>
              <a:off x="4286" y="3203"/>
              <a:ext cx="103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64" name="Text Box 25"/>
          <p:cNvSpPr txBox="1">
            <a:spLocks noChangeArrowheads="1"/>
          </p:cNvSpPr>
          <p:nvPr/>
        </p:nvSpPr>
        <p:spPr bwMode="auto">
          <a:xfrm>
            <a:off x="1616522" y="3655224"/>
            <a:ext cx="3411900" cy="48970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ΔΙΑΘΕΣΗ ΣΤΗ </a:t>
            </a:r>
            <a:r>
              <a:rPr kumimoji="0" lang="el-G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ΓΕΩΡΓΙΑ (υπό περιορισμούς) 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 rot="2467387">
            <a:off x="5503301" y="1330992"/>
            <a:ext cx="1857876" cy="34565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587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85" y="1628800"/>
            <a:ext cx="2907271" cy="217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19872" y="-27384"/>
            <a:ext cx="572412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</a:pPr>
            <a:r>
              <a:rPr lang="el-GR" sz="2400" kern="0" dirty="0" smtClean="0">
                <a:solidFill>
                  <a:schemeClr val="accent2"/>
                </a:solidFill>
                <a:cs typeface="Arial"/>
              </a:rPr>
              <a:t>Δόκιμες Μέθοδοι Υγειονοποίησης</a:t>
            </a:r>
          </a:p>
          <a:p>
            <a:pPr marL="342900" lvl="0" indent="-342900" fontAlgn="base">
              <a:lnSpc>
                <a:spcPct val="110000"/>
              </a:lnSpc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v"/>
            </a:pPr>
            <a:endParaRPr lang="el-GR" sz="1400" kern="0" dirty="0" smtClean="0">
              <a:solidFill>
                <a:srgbClr val="CC9900"/>
              </a:solidFill>
              <a:cs typeface="Arial"/>
            </a:endParaRPr>
          </a:p>
          <a:p>
            <a:pPr marL="180975" lvl="0" indent="-180975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v"/>
            </a:pPr>
            <a:r>
              <a:rPr lang="el-GR" sz="1600" kern="0" dirty="0">
                <a:solidFill>
                  <a:schemeClr val="accent2"/>
                </a:solidFill>
                <a:cs typeface="Arial"/>
              </a:rPr>
              <a:t>Θερμοφιλική</a:t>
            </a:r>
            <a:r>
              <a:rPr lang="el-GR" sz="1600" kern="0" dirty="0" smtClean="0">
                <a:solidFill>
                  <a:schemeClr val="accent2"/>
                </a:solidFill>
                <a:cs typeface="Arial"/>
              </a:rPr>
              <a:t> </a:t>
            </a:r>
            <a:r>
              <a:rPr lang="el-GR" sz="1600" kern="0" dirty="0">
                <a:solidFill>
                  <a:schemeClr val="accent2"/>
                </a:solidFill>
                <a:cs typeface="Arial"/>
              </a:rPr>
              <a:t>αναερόβια χώνευση </a:t>
            </a:r>
            <a:r>
              <a:rPr lang="el-GR" sz="1400" kern="0" dirty="0">
                <a:solidFill>
                  <a:srgbClr val="000000"/>
                </a:solidFill>
                <a:cs typeface="Arial"/>
              </a:rPr>
              <a:t>σε θερμοκρασία τουλάχιστον 53</a:t>
            </a:r>
            <a:r>
              <a:rPr lang="el-GR" sz="1400" kern="0" baseline="30000" dirty="0">
                <a:solidFill>
                  <a:srgbClr val="000000"/>
                </a:solidFill>
                <a:cs typeface="Arial"/>
              </a:rPr>
              <a:t>ο</a:t>
            </a:r>
            <a:r>
              <a:rPr lang="en-US" sz="1400" kern="0" dirty="0">
                <a:solidFill>
                  <a:srgbClr val="000000"/>
                </a:solidFill>
                <a:cs typeface="Arial"/>
              </a:rPr>
              <a:t>C </a:t>
            </a:r>
            <a:r>
              <a:rPr lang="el-GR" sz="1400" kern="0" dirty="0">
                <a:solidFill>
                  <a:srgbClr val="000000"/>
                </a:solidFill>
                <a:cs typeface="Arial"/>
              </a:rPr>
              <a:t>(συχνά ως κλειστή (</a:t>
            </a:r>
            <a:r>
              <a:rPr lang="en-US" sz="1400" kern="0" dirty="0">
                <a:solidFill>
                  <a:srgbClr val="000000"/>
                </a:solidFill>
                <a:cs typeface="Arial"/>
              </a:rPr>
              <a:t>batch</a:t>
            </a:r>
            <a:r>
              <a:rPr lang="el-GR" sz="1400" kern="0" dirty="0">
                <a:solidFill>
                  <a:srgbClr val="000000"/>
                </a:solidFill>
                <a:cs typeface="Arial"/>
              </a:rPr>
              <a:t>) διεργασία για 20 λεπτά)</a:t>
            </a:r>
          </a:p>
          <a:p>
            <a:pPr marL="180975" lvl="0" indent="-180975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v"/>
            </a:pPr>
            <a:r>
              <a:rPr lang="el-GR" sz="1600" kern="0" dirty="0">
                <a:solidFill>
                  <a:schemeClr val="accent2"/>
                </a:solidFill>
                <a:cs typeface="Arial"/>
              </a:rPr>
              <a:t>Θερμοφιλική αερόβια σταθεροποίηση </a:t>
            </a:r>
            <a:r>
              <a:rPr lang="el-GR" sz="1400" kern="0" dirty="0">
                <a:solidFill>
                  <a:srgbClr val="000000"/>
                </a:solidFill>
                <a:cs typeface="Arial"/>
              </a:rPr>
              <a:t>σε θερμοκρασία τουλάχιστον 55</a:t>
            </a:r>
            <a:r>
              <a:rPr lang="el-GR" sz="1400" kern="0" baseline="30000" dirty="0">
                <a:solidFill>
                  <a:srgbClr val="000000"/>
                </a:solidFill>
                <a:cs typeface="Arial"/>
              </a:rPr>
              <a:t>ο</a:t>
            </a:r>
            <a:r>
              <a:rPr lang="en-US" sz="1400" kern="0" dirty="0">
                <a:solidFill>
                  <a:srgbClr val="000000"/>
                </a:solidFill>
                <a:cs typeface="Arial"/>
              </a:rPr>
              <a:t>C</a:t>
            </a:r>
            <a:r>
              <a:rPr lang="el-GR" sz="1400" kern="0" dirty="0">
                <a:solidFill>
                  <a:srgbClr val="000000"/>
                </a:solidFill>
                <a:cs typeface="Arial"/>
              </a:rPr>
              <a:t> για 20 λεπτά (συχνά ως κλειστή (</a:t>
            </a:r>
            <a:r>
              <a:rPr lang="en-US" sz="1400" kern="0" dirty="0">
                <a:solidFill>
                  <a:srgbClr val="000000"/>
                </a:solidFill>
                <a:cs typeface="Arial"/>
              </a:rPr>
              <a:t>batch</a:t>
            </a:r>
            <a:r>
              <a:rPr lang="el-GR" sz="1400" kern="0" dirty="0">
                <a:solidFill>
                  <a:srgbClr val="000000"/>
                </a:solidFill>
                <a:cs typeface="Arial"/>
              </a:rPr>
              <a:t>) διεργασία)</a:t>
            </a:r>
          </a:p>
          <a:p>
            <a:pPr marL="180975" lvl="0" indent="-180975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v"/>
            </a:pPr>
            <a:r>
              <a:rPr lang="el-GR" sz="1600" kern="0" dirty="0">
                <a:solidFill>
                  <a:schemeClr val="accent2"/>
                </a:solidFill>
                <a:cs typeface="Arial"/>
              </a:rPr>
              <a:t>Λιπασματοποίηση</a:t>
            </a:r>
            <a:r>
              <a:rPr lang="el-GR" sz="1400" kern="0" dirty="0">
                <a:solidFill>
                  <a:srgbClr val="000000"/>
                </a:solidFill>
                <a:cs typeface="Arial"/>
              </a:rPr>
              <a:t> (κομποστοποίηση)</a:t>
            </a:r>
          </a:p>
          <a:p>
            <a:pPr marL="180975" lvl="0" indent="-180975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v"/>
            </a:pPr>
            <a:r>
              <a:rPr lang="el-GR" sz="1600" kern="0" dirty="0">
                <a:solidFill>
                  <a:schemeClr val="accent2"/>
                </a:solidFill>
                <a:cs typeface="Arial"/>
              </a:rPr>
              <a:t>Επεξεργασία με ασβέστη σε </a:t>
            </a:r>
            <a:r>
              <a:rPr lang="en-US" sz="1600" kern="0" dirty="0">
                <a:solidFill>
                  <a:schemeClr val="accent2"/>
                </a:solidFill>
                <a:cs typeface="Arial"/>
              </a:rPr>
              <a:t>pH</a:t>
            </a:r>
            <a:r>
              <a:rPr lang="el-GR" sz="1600" kern="0" dirty="0">
                <a:solidFill>
                  <a:schemeClr val="accent2"/>
                </a:solidFill>
                <a:cs typeface="Arial"/>
              </a:rPr>
              <a:t> 12 </a:t>
            </a:r>
            <a:r>
              <a:rPr lang="el-GR" sz="1400" kern="0" dirty="0">
                <a:solidFill>
                  <a:srgbClr val="000000"/>
                </a:solidFill>
                <a:cs typeface="Arial"/>
              </a:rPr>
              <a:t>ή και άνω διατηρώντας τη θερμοκρασία του μίγματος τουλάχιστον 55</a:t>
            </a:r>
            <a:r>
              <a:rPr lang="el-GR" sz="1400" kern="0" baseline="30000" dirty="0">
                <a:solidFill>
                  <a:srgbClr val="000000"/>
                </a:solidFill>
                <a:cs typeface="Arial"/>
              </a:rPr>
              <a:t>ο</a:t>
            </a:r>
            <a:r>
              <a:rPr lang="en-US" sz="1400" kern="0" dirty="0">
                <a:solidFill>
                  <a:srgbClr val="000000"/>
                </a:solidFill>
                <a:cs typeface="Arial"/>
              </a:rPr>
              <a:t>C</a:t>
            </a:r>
            <a:r>
              <a:rPr lang="el-GR" sz="1400" kern="0" dirty="0">
                <a:solidFill>
                  <a:srgbClr val="000000"/>
                </a:solidFill>
                <a:cs typeface="Arial"/>
              </a:rPr>
              <a:t> για 2 ώρες.</a:t>
            </a:r>
          </a:p>
          <a:p>
            <a:pPr marL="180975" lvl="0" indent="-180975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v"/>
            </a:pPr>
            <a:r>
              <a:rPr lang="el-GR" sz="1600" kern="0" dirty="0">
                <a:solidFill>
                  <a:schemeClr val="accent2"/>
                </a:solidFill>
                <a:cs typeface="Arial"/>
              </a:rPr>
              <a:t>Επεξεργασία με ασβέστη </a:t>
            </a:r>
            <a:r>
              <a:rPr lang="el-GR" sz="1400" kern="0" dirty="0">
                <a:solidFill>
                  <a:srgbClr val="000000"/>
                </a:solidFill>
                <a:cs typeface="Arial"/>
              </a:rPr>
              <a:t>διατηρώντας το </a:t>
            </a:r>
            <a:r>
              <a:rPr lang="en-US" sz="1400" kern="0" dirty="0">
                <a:solidFill>
                  <a:srgbClr val="000000"/>
                </a:solidFill>
                <a:cs typeface="Arial"/>
              </a:rPr>
              <a:t>pH</a:t>
            </a:r>
            <a:r>
              <a:rPr lang="el-GR" sz="1400" kern="0" dirty="0">
                <a:solidFill>
                  <a:srgbClr val="000000"/>
                </a:solidFill>
                <a:cs typeface="Arial"/>
              </a:rPr>
              <a:t> του μίγματος στο 12 ή παραπάνω για διάστημα 3 μηνών </a:t>
            </a:r>
          </a:p>
          <a:p>
            <a:pPr marL="180975" lvl="0" indent="-180975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v"/>
            </a:pPr>
            <a:r>
              <a:rPr lang="el-GR" sz="1600" kern="0" dirty="0">
                <a:solidFill>
                  <a:schemeClr val="accent2"/>
                </a:solidFill>
                <a:cs typeface="Arial"/>
              </a:rPr>
              <a:t>Ξήρανση</a:t>
            </a:r>
            <a:r>
              <a:rPr lang="el-GR" sz="1400" kern="0" dirty="0">
                <a:solidFill>
                  <a:srgbClr val="000000"/>
                </a:solidFill>
                <a:cs typeface="Arial"/>
              </a:rPr>
              <a:t> με θερμοκρασία της ιλύος μεγαλύτερη από 80</a:t>
            </a:r>
            <a:r>
              <a:rPr lang="el-GR" sz="1400" kern="0" baseline="30000" dirty="0">
                <a:solidFill>
                  <a:srgbClr val="000000"/>
                </a:solidFill>
                <a:cs typeface="Arial"/>
              </a:rPr>
              <a:t>ο</a:t>
            </a:r>
            <a:r>
              <a:rPr lang="en-US" sz="1400" kern="0" dirty="0">
                <a:solidFill>
                  <a:srgbClr val="000000"/>
                </a:solidFill>
                <a:cs typeface="Arial"/>
              </a:rPr>
              <a:t>C</a:t>
            </a:r>
            <a:r>
              <a:rPr lang="el-GR" sz="1400" kern="0" dirty="0">
                <a:solidFill>
                  <a:srgbClr val="000000"/>
                </a:solidFill>
                <a:cs typeface="Arial"/>
              </a:rPr>
              <a:t> και μείωση του περιεχόμενου νερού κάτω από 10%.</a:t>
            </a:r>
          </a:p>
          <a:p>
            <a:pPr marL="180975" lvl="0" indent="-180975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v"/>
            </a:pPr>
            <a:r>
              <a:rPr lang="el-GR" sz="1400" kern="0" dirty="0">
                <a:solidFill>
                  <a:srgbClr val="000000"/>
                </a:solidFill>
                <a:cs typeface="Arial"/>
              </a:rPr>
              <a:t>Θέρμανση της λάσπης για τουλάχιστον 30 λεπτά σε 65-70</a:t>
            </a:r>
            <a:r>
              <a:rPr lang="el-GR" sz="1400" kern="0" baseline="30000" dirty="0">
                <a:solidFill>
                  <a:srgbClr val="000000"/>
                </a:solidFill>
                <a:cs typeface="Arial"/>
              </a:rPr>
              <a:t>ο</a:t>
            </a:r>
            <a:r>
              <a:rPr lang="en-US" sz="1400" kern="0" dirty="0">
                <a:solidFill>
                  <a:srgbClr val="000000"/>
                </a:solidFill>
                <a:cs typeface="Arial"/>
              </a:rPr>
              <a:t>C</a:t>
            </a:r>
            <a:r>
              <a:rPr lang="el-GR" sz="1400" kern="0" dirty="0">
                <a:solidFill>
                  <a:srgbClr val="000000"/>
                </a:solidFill>
                <a:cs typeface="Arial"/>
              </a:rPr>
              <a:t> (</a:t>
            </a:r>
            <a:r>
              <a:rPr lang="el-GR" sz="1600" kern="0" dirty="0">
                <a:solidFill>
                  <a:schemeClr val="accent2"/>
                </a:solidFill>
                <a:cs typeface="Arial"/>
              </a:rPr>
              <a:t>παστερίωση</a:t>
            </a:r>
            <a:r>
              <a:rPr lang="el-GR" sz="1400" kern="0" dirty="0">
                <a:solidFill>
                  <a:srgbClr val="000000"/>
                </a:solidFill>
                <a:cs typeface="Arial"/>
              </a:rPr>
              <a:t>) ακολουθούμενη από ψύξη και μεσοφιλική αναερόβια χώνευση σε θερμοκρασία 35</a:t>
            </a:r>
            <a:r>
              <a:rPr lang="el-GR" sz="1400" kern="0" baseline="30000" dirty="0">
                <a:solidFill>
                  <a:srgbClr val="000000"/>
                </a:solidFill>
                <a:cs typeface="Arial"/>
              </a:rPr>
              <a:t>ο</a:t>
            </a:r>
            <a:r>
              <a:rPr lang="en-US" sz="1400" kern="0" dirty="0">
                <a:solidFill>
                  <a:srgbClr val="000000"/>
                </a:solidFill>
                <a:cs typeface="Arial"/>
              </a:rPr>
              <a:t>C</a:t>
            </a:r>
            <a:r>
              <a:rPr lang="el-GR" sz="1400" kern="0" dirty="0">
                <a:solidFill>
                  <a:srgbClr val="000000"/>
                </a:solidFill>
                <a:cs typeface="Arial"/>
              </a:rPr>
              <a:t> με μέσο χρόνο παραμονής 12 </a:t>
            </a:r>
            <a:r>
              <a:rPr lang="el-GR" sz="1400" kern="0" dirty="0" smtClean="0">
                <a:solidFill>
                  <a:srgbClr val="000000"/>
                </a:solidFill>
                <a:cs typeface="Arial"/>
              </a:rPr>
              <a:t>ημερών</a:t>
            </a:r>
          </a:p>
          <a:p>
            <a:pPr marL="180975" lvl="0" indent="-180975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v"/>
            </a:pPr>
            <a:r>
              <a:rPr lang="el-GR" sz="1400" kern="0" dirty="0" smtClean="0">
                <a:solidFill>
                  <a:srgbClr val="000000"/>
                </a:solidFill>
                <a:cs typeface="Arial"/>
              </a:rPr>
              <a:t>Ηλιακή ξήρανση ?</a:t>
            </a:r>
          </a:p>
          <a:p>
            <a:pPr marL="180975" lvl="0" indent="-180975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v"/>
            </a:pPr>
            <a:r>
              <a:rPr lang="el-GR" sz="1400" kern="0" dirty="0" smtClean="0">
                <a:solidFill>
                  <a:srgbClr val="000000"/>
                </a:solidFill>
                <a:cs typeface="Arial"/>
              </a:rPr>
              <a:t>...............</a:t>
            </a:r>
            <a:endParaRPr lang="el-GR" sz="1400" kern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35" y="0"/>
            <a:ext cx="4039965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</a:rPr>
              <a:t>Υγειονοποίηση Ιλύος</a:t>
            </a:r>
            <a:endParaRPr lang="el-G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3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1710" y="3068960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dirty="0" smtClean="0">
                <a:solidFill>
                  <a:srgbClr val="002060"/>
                </a:solidFill>
              </a:rPr>
              <a:t>Εδικότερα</a:t>
            </a:r>
          </a:p>
          <a:p>
            <a:endParaRPr lang="el-GR" sz="2200" dirty="0">
              <a:solidFill>
                <a:srgbClr val="002060"/>
              </a:solidFill>
            </a:endParaRPr>
          </a:p>
          <a:p>
            <a:pPr algn="ctr"/>
            <a:r>
              <a:rPr lang="el-GR" sz="2200" dirty="0" smtClean="0">
                <a:solidFill>
                  <a:srgbClr val="002060"/>
                </a:solidFill>
              </a:rPr>
              <a:t>Προτάσεις του ΤΕΣ </a:t>
            </a:r>
            <a:r>
              <a:rPr lang="el-GR" sz="2200" dirty="0">
                <a:solidFill>
                  <a:srgbClr val="002060"/>
                </a:solidFill>
              </a:rPr>
              <a:t>«Ενέργεια και </a:t>
            </a:r>
            <a:r>
              <a:rPr lang="el-GR" sz="2800" dirty="0">
                <a:solidFill>
                  <a:srgbClr val="C00000"/>
                </a:solidFill>
              </a:rPr>
              <a:t>Περιβάλλον</a:t>
            </a:r>
            <a:r>
              <a:rPr lang="el-GR" sz="2200" dirty="0">
                <a:solidFill>
                  <a:srgbClr val="002060"/>
                </a:solidFill>
              </a:rPr>
              <a:t>» </a:t>
            </a:r>
            <a:r>
              <a:rPr lang="el-GR" sz="2200" dirty="0" smtClean="0">
                <a:solidFill>
                  <a:srgbClr val="002060"/>
                </a:solidFill>
              </a:rPr>
              <a:t>για </a:t>
            </a:r>
            <a:r>
              <a:rPr lang="el-GR" sz="2200" dirty="0">
                <a:solidFill>
                  <a:srgbClr val="002060"/>
                </a:solidFill>
              </a:rPr>
              <a:t>τα Προγράμματα του ΕΣΠΕΚ </a:t>
            </a:r>
            <a:endParaRPr lang="el-GR" sz="2200" dirty="0" smtClean="0">
              <a:solidFill>
                <a:srgbClr val="002060"/>
              </a:solidFill>
            </a:endParaRPr>
          </a:p>
          <a:p>
            <a:pPr algn="ctr"/>
            <a:r>
              <a:rPr lang="el-GR" sz="2200" dirty="0" smtClean="0">
                <a:solidFill>
                  <a:srgbClr val="002060"/>
                </a:solidFill>
              </a:rPr>
              <a:t>2014-2020</a:t>
            </a:r>
          </a:p>
          <a:p>
            <a:pPr algn="ctr"/>
            <a:endParaRPr lang="el-GR" sz="2200" dirty="0">
              <a:solidFill>
                <a:srgbClr val="002060"/>
              </a:solidFill>
            </a:endParaRPr>
          </a:p>
          <a:p>
            <a:pPr algn="ctr"/>
            <a:r>
              <a:rPr lang="el-GR" sz="2400" dirty="0" smtClean="0">
                <a:solidFill>
                  <a:schemeClr val="bg1"/>
                </a:solidFill>
              </a:rPr>
              <a:t>Και ακόμα ειδικότερα </a:t>
            </a:r>
          </a:p>
          <a:p>
            <a:pPr algn="ctr"/>
            <a:endParaRPr lang="el-GR" sz="1400" dirty="0" smtClean="0">
              <a:solidFill>
                <a:srgbClr val="002060"/>
              </a:solidFill>
            </a:endParaRPr>
          </a:p>
          <a:p>
            <a:pPr algn="ctr"/>
            <a:r>
              <a:rPr lang="el-GR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Για τη διαχείριση υγρών αποβλήτων και υδατικών πόρων</a:t>
            </a:r>
            <a:endParaRPr lang="el-GR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1710" y="404664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 smtClean="0">
                <a:solidFill>
                  <a:srgbClr val="002060"/>
                </a:solidFill>
              </a:rPr>
              <a:t>Προτάσεις του Εθνικού Συμβουλίου Έρευνας και Τεχνολογίας (ΕΣΕΤ) του 2012  </a:t>
            </a:r>
          </a:p>
          <a:p>
            <a:pPr algn="ctr"/>
            <a:endParaRPr lang="el-GR" sz="2000" dirty="0" smtClean="0">
              <a:solidFill>
                <a:srgbClr val="002060"/>
              </a:solidFill>
            </a:endParaRPr>
          </a:p>
          <a:p>
            <a:pPr algn="ctr"/>
            <a:r>
              <a:rPr lang="el-GR" sz="2000" dirty="0" smtClean="0">
                <a:solidFill>
                  <a:srgbClr val="002060"/>
                </a:solidFill>
              </a:rPr>
              <a:t>για </a:t>
            </a:r>
            <a:r>
              <a:rPr lang="el-GR" sz="2000" dirty="0">
                <a:solidFill>
                  <a:srgbClr val="002060"/>
                </a:solidFill>
              </a:rPr>
              <a:t>το </a:t>
            </a:r>
            <a:endParaRPr lang="el-GR" sz="2000" dirty="0" smtClean="0">
              <a:solidFill>
                <a:srgbClr val="002060"/>
              </a:solidFill>
            </a:endParaRPr>
          </a:p>
          <a:p>
            <a:pPr algn="ctr"/>
            <a:endParaRPr lang="el-GR" sz="2000" dirty="0" smtClean="0">
              <a:solidFill>
                <a:srgbClr val="002060"/>
              </a:solidFill>
            </a:endParaRPr>
          </a:p>
          <a:p>
            <a:pPr algn="ctr"/>
            <a:r>
              <a:rPr lang="el-GR" sz="2000" dirty="0" smtClean="0">
                <a:solidFill>
                  <a:srgbClr val="002060"/>
                </a:solidFill>
              </a:rPr>
              <a:t>Εθνικό </a:t>
            </a:r>
            <a:r>
              <a:rPr lang="el-GR" sz="2000" dirty="0">
                <a:solidFill>
                  <a:srgbClr val="002060"/>
                </a:solidFill>
              </a:rPr>
              <a:t>Στρατηγικό Πλαίσιο Έρευνας &amp; Καινοτομίας (ΕΣΠΕΚ)</a:t>
            </a:r>
          </a:p>
          <a:p>
            <a:pPr algn="ctr"/>
            <a:r>
              <a:rPr lang="el-GR" sz="2000" dirty="0">
                <a:solidFill>
                  <a:srgbClr val="002060"/>
                </a:solidFill>
              </a:rPr>
              <a:t>2014-2020</a:t>
            </a:r>
          </a:p>
          <a:p>
            <a:endParaRPr lang="el-G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1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692696"/>
            <a:ext cx="871296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srgbClr val="002060"/>
                </a:solidFill>
              </a:rPr>
              <a:t>Ένα </a:t>
            </a:r>
            <a:r>
              <a:rPr lang="el-GR" sz="2000" dirty="0">
                <a:solidFill>
                  <a:srgbClr val="002060"/>
                </a:solidFill>
              </a:rPr>
              <a:t>σημαντικό τμήμα των ενδεχόμενων επιπτώσεων της </a:t>
            </a:r>
            <a:r>
              <a:rPr lang="el-GR" sz="2400" dirty="0">
                <a:solidFill>
                  <a:srgbClr val="C00000"/>
                </a:solidFill>
              </a:rPr>
              <a:t>κλιματικής</a:t>
            </a:r>
            <a:r>
              <a:rPr lang="el-GR" sz="2800" dirty="0">
                <a:solidFill>
                  <a:srgbClr val="002060"/>
                </a:solidFill>
              </a:rPr>
              <a:t> </a:t>
            </a:r>
            <a:r>
              <a:rPr lang="el-GR" sz="2400" dirty="0">
                <a:solidFill>
                  <a:srgbClr val="C00000"/>
                </a:solidFill>
              </a:rPr>
              <a:t>αλλαγής</a:t>
            </a:r>
            <a:r>
              <a:rPr lang="el-GR" sz="2000" dirty="0">
                <a:solidFill>
                  <a:srgbClr val="002060"/>
                </a:solidFill>
              </a:rPr>
              <a:t>, τόσο στο κοινωνικοοικονομικό όσο και στο φυσικό περιβάλλον, συνδέεται άμεσα με την </a:t>
            </a:r>
            <a:r>
              <a:rPr lang="el-GR" sz="2400" dirty="0">
                <a:solidFill>
                  <a:srgbClr val="C00000"/>
                </a:solidFill>
              </a:rPr>
              <a:t>υδρολογία</a:t>
            </a:r>
            <a:r>
              <a:rPr lang="el-GR" sz="2000" dirty="0">
                <a:solidFill>
                  <a:srgbClr val="002060"/>
                </a:solidFill>
              </a:rPr>
              <a:t> και τους </a:t>
            </a:r>
            <a:r>
              <a:rPr lang="el-GR" sz="2400" dirty="0">
                <a:solidFill>
                  <a:srgbClr val="C00000"/>
                </a:solidFill>
              </a:rPr>
              <a:t>υδατικούς πόρους</a:t>
            </a:r>
            <a:r>
              <a:rPr lang="el-GR" sz="2000" dirty="0">
                <a:solidFill>
                  <a:srgbClr val="002060"/>
                </a:solidFill>
              </a:rPr>
              <a:t>. Η εκτίμηση των ενδεχόμενων επιπτώσεων όσο και η διαμόρφωση προτάσεων για πιθανές δράσεις προσαρμογής πρέπει να εστιάζουν σε </a:t>
            </a:r>
            <a:r>
              <a:rPr lang="el-GR" sz="2400" dirty="0">
                <a:solidFill>
                  <a:srgbClr val="C00000"/>
                </a:solidFill>
              </a:rPr>
              <a:t>ολοκληρωμένη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l-GR" sz="2400" dirty="0">
                <a:solidFill>
                  <a:srgbClr val="C00000"/>
                </a:solidFill>
              </a:rPr>
              <a:t>προσέγγιση</a:t>
            </a:r>
            <a:r>
              <a:rPr lang="el-GR" sz="2000" dirty="0">
                <a:solidFill>
                  <a:srgbClr val="002060"/>
                </a:solidFill>
              </a:rPr>
              <a:t> ως προς την διαχείριση υδατικών πόρων. </a:t>
            </a:r>
            <a:endParaRPr lang="el-GR" sz="2000" dirty="0" smtClean="0">
              <a:solidFill>
                <a:srgbClr val="002060"/>
              </a:solidFill>
            </a:endParaRPr>
          </a:p>
          <a:p>
            <a:pPr algn="just"/>
            <a:endParaRPr lang="el-GR" sz="800" dirty="0">
              <a:solidFill>
                <a:srgbClr val="002060"/>
              </a:solidFill>
            </a:endParaRPr>
          </a:p>
          <a:p>
            <a:pPr algn="just"/>
            <a:r>
              <a:rPr lang="el-GR" sz="2000" dirty="0">
                <a:solidFill>
                  <a:srgbClr val="002060"/>
                </a:solidFill>
              </a:rPr>
              <a:t>Σε αυτά τα πλαίσια είναι σκόπιμη n ανάπτυξη της κατάλληλης υποδομής για την εκτίμηση των επιπτώσεων της κλιματικής αλλαγής και της </a:t>
            </a:r>
            <a:r>
              <a:rPr lang="el-GR" sz="2400" dirty="0">
                <a:solidFill>
                  <a:srgbClr val="C00000"/>
                </a:solidFill>
              </a:rPr>
              <a:t>ανθρωπογενούς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l-GR" sz="2400" dirty="0">
                <a:solidFill>
                  <a:srgbClr val="C00000"/>
                </a:solidFill>
              </a:rPr>
              <a:t>παρέμβασης</a:t>
            </a:r>
            <a:r>
              <a:rPr lang="el-GR" sz="2000" dirty="0">
                <a:solidFill>
                  <a:srgbClr val="002060"/>
                </a:solidFill>
              </a:rPr>
              <a:t> στα υδατικά αποθέματα της χώρας και την διαχείριση τους καθώς επίσης και τη συσχέτιση της διαχείρισης τους σε σχέση με </a:t>
            </a:r>
            <a:r>
              <a:rPr lang="el-GR" sz="2400" dirty="0">
                <a:solidFill>
                  <a:srgbClr val="C00000"/>
                </a:solidFill>
              </a:rPr>
              <a:t>κοινωνικές δραστηριότητες </a:t>
            </a:r>
            <a:r>
              <a:rPr lang="el-GR" sz="2000" dirty="0">
                <a:solidFill>
                  <a:srgbClr val="002060"/>
                </a:solidFill>
              </a:rPr>
              <a:t>που εξαρτώνται άμεσα από το νερό όπως η </a:t>
            </a:r>
            <a:r>
              <a:rPr lang="el-GR" sz="2400" dirty="0">
                <a:solidFill>
                  <a:srgbClr val="C00000"/>
                </a:solidFill>
              </a:rPr>
              <a:t>γεωργία</a:t>
            </a:r>
            <a:r>
              <a:rPr lang="el-GR" sz="2000" dirty="0">
                <a:solidFill>
                  <a:srgbClr val="002060"/>
                </a:solidFill>
              </a:rPr>
              <a:t>, ο </a:t>
            </a:r>
            <a:r>
              <a:rPr lang="el-GR" sz="2400" dirty="0">
                <a:solidFill>
                  <a:srgbClr val="C00000"/>
                </a:solidFill>
              </a:rPr>
              <a:t>τουρισμός</a:t>
            </a:r>
            <a:r>
              <a:rPr lang="el-GR" sz="2000" dirty="0">
                <a:solidFill>
                  <a:srgbClr val="002060"/>
                </a:solidFill>
              </a:rPr>
              <a:t> και η </a:t>
            </a:r>
            <a:r>
              <a:rPr lang="el-GR" sz="2400" dirty="0">
                <a:solidFill>
                  <a:srgbClr val="C00000"/>
                </a:solidFill>
              </a:rPr>
              <a:t>αστική</a:t>
            </a: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l-GR" sz="2400" dirty="0">
                <a:solidFill>
                  <a:srgbClr val="C00000"/>
                </a:solidFill>
              </a:rPr>
              <a:t>ανάπτυξη</a:t>
            </a:r>
            <a:r>
              <a:rPr lang="el-GR" sz="2000" dirty="0" smtClean="0">
                <a:solidFill>
                  <a:srgbClr val="002060"/>
                </a:solidFill>
              </a:rPr>
              <a:t>.</a:t>
            </a:r>
            <a:endParaRPr lang="el-GR" sz="20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1" y="76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</a:rPr>
              <a:t>Υδατικοί πόροι και ρύπανση υδάτινου περιβάλλοντος </a:t>
            </a:r>
          </a:p>
        </p:txBody>
      </p:sp>
    </p:spTree>
    <p:extLst>
      <p:ext uri="{BB962C8B-B14F-4D97-AF65-F5344CB8AC3E}">
        <p14:creationId xmlns:p14="http://schemas.microsoft.com/office/powerpoint/2010/main" val="47460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ΑποκατΑσταση</a:t>
            </a:r>
            <a:r>
              <a:rPr lang="el-GR" dirty="0" smtClean="0"/>
              <a:t> </a:t>
            </a:r>
            <a:r>
              <a:rPr lang="el-GR" dirty="0" err="1" smtClean="0"/>
              <a:t>ρυπασμΕνων</a:t>
            </a:r>
            <a:r>
              <a:rPr lang="el-GR" dirty="0" smtClean="0"/>
              <a:t> </a:t>
            </a:r>
            <a:r>
              <a:rPr lang="el-GR" dirty="0" err="1" smtClean="0"/>
              <a:t>υπΟγειων</a:t>
            </a:r>
            <a:r>
              <a:rPr lang="el-GR" dirty="0" smtClean="0"/>
              <a:t> </a:t>
            </a:r>
            <a:r>
              <a:rPr lang="el-GR" dirty="0" err="1" smtClean="0"/>
              <a:t>νερΩν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1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836712"/>
            <a:ext cx="2736303" cy="1731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04864"/>
            <a:ext cx="2099061" cy="1886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C:\Users\TURBO_X\Dropbox\Andreadakis\Φωτογραφίες\index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685" y="116632"/>
            <a:ext cx="1131948" cy="100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000502" y="4266203"/>
            <a:ext cx="514349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marL="268288" indent="-268288">
              <a:spcBef>
                <a:spcPct val="25000"/>
              </a:spcBef>
              <a:buFontTx/>
              <a:buChar char="•"/>
            </a:pPr>
            <a:r>
              <a:rPr lang="en-US" dirty="0" smtClean="0"/>
              <a:t>Bioremediation </a:t>
            </a:r>
            <a:r>
              <a:rPr lang="en-US" dirty="0"/>
              <a:t>of sites contaminated with </a:t>
            </a:r>
            <a:r>
              <a:rPr lang="en-US" dirty="0" err="1"/>
              <a:t>trichloroethene</a:t>
            </a:r>
            <a:r>
              <a:rPr lang="en-US" dirty="0"/>
              <a:t> (TCE), Ministry of Education, Pythagoras, EPEAEK</a:t>
            </a:r>
          </a:p>
          <a:p>
            <a:pPr marL="268288" indent="-268288">
              <a:buFontTx/>
              <a:buChar char="•"/>
            </a:pPr>
            <a:r>
              <a:rPr lang="en-US" dirty="0"/>
              <a:t>Soils and aquifers remediation through biological and physicochemical methods. General Secretariat of Research and Technology</a:t>
            </a:r>
          </a:p>
          <a:p>
            <a:pPr marL="268288" indent="-268288">
              <a:buFontTx/>
              <a:buChar char="•"/>
            </a:pPr>
            <a:r>
              <a:rPr lang="en-GB" dirty="0"/>
              <a:t>Chromium in </a:t>
            </a:r>
            <a:r>
              <a:rPr lang="en-GB" dirty="0" err="1"/>
              <a:t>Asopos</a:t>
            </a:r>
            <a:r>
              <a:rPr lang="en-GB" dirty="0"/>
              <a:t> Groundwater System: Remediation Technologies and measures, LIFE+ Environmental Policy and Governance (CHARM</a:t>
            </a:r>
            <a:r>
              <a:rPr lang="en-GB" dirty="0" smtClean="0"/>
              <a:t>)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415638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3563888" y="3212976"/>
            <a:ext cx="5671104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600" dirty="0">
                <a:solidFill>
                  <a:schemeClr val="accent3"/>
                </a:solidFill>
              </a:rPr>
              <a:t>Στόχος: </a:t>
            </a:r>
            <a:r>
              <a:rPr lang="en-GB" sz="1600" dirty="0" smtClean="0">
                <a:solidFill>
                  <a:schemeClr val="accent3"/>
                </a:solidFill>
              </a:rPr>
              <a:t>O</a:t>
            </a:r>
            <a:r>
              <a:rPr lang="el-GR" sz="1600" dirty="0" err="1" smtClean="0">
                <a:solidFill>
                  <a:schemeClr val="accent3"/>
                </a:solidFill>
              </a:rPr>
              <a:t>ρθότερη</a:t>
            </a:r>
            <a:r>
              <a:rPr lang="el-GR" sz="1600" dirty="0" smtClean="0">
                <a:solidFill>
                  <a:schemeClr val="accent3"/>
                </a:solidFill>
              </a:rPr>
              <a:t> </a:t>
            </a:r>
            <a:r>
              <a:rPr lang="el-GR" sz="1600" dirty="0">
                <a:solidFill>
                  <a:schemeClr val="accent3"/>
                </a:solidFill>
              </a:rPr>
              <a:t>διαχείριση  των υδάτων με την εφαρμογή </a:t>
            </a:r>
            <a:r>
              <a:rPr lang="el-GR" sz="2000" dirty="0">
                <a:solidFill>
                  <a:schemeClr val="accent3"/>
                </a:solidFill>
              </a:rPr>
              <a:t>καινοτόμων και αποδοτικών </a:t>
            </a:r>
            <a:r>
              <a:rPr lang="el-GR" sz="1600" dirty="0">
                <a:solidFill>
                  <a:schemeClr val="accent3"/>
                </a:solidFill>
              </a:rPr>
              <a:t>συστημάτων, τεχνολογιών και τεχνικών παρακολούθησης των υδάτων σε επίπεδο λεκάνης απορροής. </a:t>
            </a:r>
          </a:p>
          <a:p>
            <a:endParaRPr lang="el-GR" sz="1200" dirty="0">
              <a:solidFill>
                <a:schemeClr val="accent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1600" dirty="0">
                <a:solidFill>
                  <a:schemeClr val="accent3"/>
                </a:solidFill>
              </a:rPr>
              <a:t>Εφαρμογή </a:t>
            </a:r>
            <a:r>
              <a:rPr lang="el-GR" sz="2000" dirty="0">
                <a:solidFill>
                  <a:schemeClr val="accent3"/>
                </a:solidFill>
              </a:rPr>
              <a:t>ρομποτικών σκαφών </a:t>
            </a:r>
            <a:r>
              <a:rPr lang="el-GR" sz="1600" dirty="0">
                <a:solidFill>
                  <a:schemeClr val="accent3"/>
                </a:solidFill>
              </a:rPr>
              <a:t>εξοπλισμένων με κατάλληλους </a:t>
            </a:r>
            <a:r>
              <a:rPr lang="el-GR" sz="2000" dirty="0">
                <a:solidFill>
                  <a:schemeClr val="accent3"/>
                </a:solidFill>
              </a:rPr>
              <a:t>αισθητήρες</a:t>
            </a:r>
            <a:r>
              <a:rPr lang="el-GR" sz="1600" dirty="0">
                <a:solidFill>
                  <a:schemeClr val="accent3"/>
                </a:solidFill>
              </a:rPr>
              <a:t> για τη μέτρηση επιλεγμένων παραμέτρων σε πραγματικό χρόνο.</a:t>
            </a:r>
          </a:p>
          <a:p>
            <a:pPr marL="171450" indent="-171450">
              <a:buFont typeface="Arial" pitchFamily="34" charset="0"/>
              <a:buChar char="•"/>
            </a:pPr>
            <a:endParaRPr lang="el-GR" sz="1100" dirty="0">
              <a:solidFill>
                <a:schemeClr val="accent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1600" dirty="0">
                <a:solidFill>
                  <a:schemeClr val="accent3"/>
                </a:solidFill>
              </a:rPr>
              <a:t>Ανάπτυξη νέων αισθητήρων για την επιτόπου μέτρηση και </a:t>
            </a:r>
            <a:r>
              <a:rPr lang="el-GR" sz="2000" dirty="0">
                <a:solidFill>
                  <a:schemeClr val="accent3"/>
                </a:solidFill>
              </a:rPr>
              <a:t>καταγραφή</a:t>
            </a:r>
            <a:r>
              <a:rPr lang="el-GR" sz="1600" dirty="0">
                <a:solidFill>
                  <a:schemeClr val="accent3"/>
                </a:solidFill>
              </a:rPr>
              <a:t> σημαντικών παραμέτρων</a:t>
            </a:r>
            <a:r>
              <a:rPr lang="el-GR" sz="1600" dirty="0" smtClean="0">
                <a:solidFill>
                  <a:schemeClr val="accent3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1400" dirty="0">
              <a:solidFill>
                <a:schemeClr val="accent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1600" dirty="0" smtClean="0">
                <a:solidFill>
                  <a:schemeClr val="accent3"/>
                </a:solidFill>
              </a:rPr>
              <a:t>Ανάπτυξη </a:t>
            </a:r>
            <a:r>
              <a:rPr lang="el-GR" sz="2000" dirty="0">
                <a:solidFill>
                  <a:schemeClr val="accent3"/>
                </a:solidFill>
              </a:rPr>
              <a:t>μαθηματικού μοντέλου</a:t>
            </a:r>
            <a:r>
              <a:rPr lang="el-GR" sz="1600" dirty="0">
                <a:solidFill>
                  <a:schemeClr val="accent3"/>
                </a:solidFill>
              </a:rPr>
              <a:t> για την προσομοίωση επιλεγμένων λιμνών.</a:t>
            </a:r>
          </a:p>
        </p:txBody>
      </p:sp>
      <p:sp>
        <p:nvSpPr>
          <p:cNvPr id="8" name="Θέση κειμένου 11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Autofit/>
          </a:bodyPr>
          <a:lstStyle/>
          <a:p>
            <a:r>
              <a:rPr lang="el-GR" sz="3200" dirty="0" smtClean="0"/>
              <a:t>Η2020</a:t>
            </a:r>
            <a:r>
              <a:rPr lang="en-GB" sz="3200" dirty="0" smtClean="0"/>
              <a:t>: INTCACH</a:t>
            </a:r>
            <a:r>
              <a:rPr lang="el-GR" sz="3200" dirty="0" smtClean="0"/>
              <a:t> </a:t>
            </a:r>
            <a:r>
              <a:rPr lang="en-GB" sz="3200" dirty="0" smtClean="0"/>
              <a:t> water1B</a:t>
            </a:r>
            <a:endParaRPr lang="el-GR" sz="3200" dirty="0"/>
          </a:p>
        </p:txBody>
      </p:sp>
      <p:sp>
        <p:nvSpPr>
          <p:cNvPr id="9" name="Τίτλος 9"/>
          <p:cNvSpPr>
            <a:spLocks noGrp="1"/>
          </p:cNvSpPr>
          <p:nvPr>
            <p:ph type="title"/>
          </p:nvPr>
        </p:nvSpPr>
        <p:spPr>
          <a:xfrm rot="19140000">
            <a:off x="624417" y="1303269"/>
            <a:ext cx="5212080" cy="1329359"/>
          </a:xfrm>
        </p:spPr>
        <p:txBody>
          <a:bodyPr/>
          <a:lstStyle/>
          <a:p>
            <a:r>
              <a:rPr lang="el-GR" sz="2000" dirty="0"/>
              <a:t>Ανάπτυξη και Εφαρμογή Καινοτόμων και Ολοκληρωμένων Εργαλείων για την Παρακολούθηση και Διαχείριση Λεκανών </a:t>
            </a:r>
            <a:r>
              <a:rPr lang="el-GR" sz="2000" dirty="0" err="1" smtClean="0"/>
              <a:t>ΑπορροήΣ</a:t>
            </a:r>
            <a:endParaRPr lang="en-US" sz="2000" dirty="0"/>
          </a:p>
        </p:txBody>
      </p:sp>
      <p:pic>
        <p:nvPicPr>
          <p:cNvPr id="12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248" y="-9871"/>
            <a:ext cx="2286728" cy="149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17.png" descr="ARC-boat-cropped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652120" y="1685697"/>
            <a:ext cx="2952328" cy="1431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168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2" y="188640"/>
            <a:ext cx="1617199" cy="159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844824"/>
            <a:ext cx="2144577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200" spc="-50" dirty="0">
                <a:solidFill>
                  <a:schemeClr val="bg1"/>
                </a:solidFill>
                <a:cs typeface="+mn-cs"/>
              </a:rPr>
              <a:t>http://www.water-switch-on.eu/</a:t>
            </a:r>
            <a:endParaRPr lang="el-GR" sz="1200" spc="-5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707904" y="3448159"/>
            <a:ext cx="54726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accent3"/>
                </a:solidFill>
              </a:rPr>
              <a:t>Το</a:t>
            </a:r>
            <a:r>
              <a:rPr lang="el-GR" b="1" dirty="0" smtClean="0">
                <a:solidFill>
                  <a:schemeClr val="accent3"/>
                </a:solidFill>
              </a:rPr>
              <a:t> </a:t>
            </a:r>
            <a:r>
              <a:rPr lang="en-GB" b="1" dirty="0" smtClean="0">
                <a:solidFill>
                  <a:schemeClr val="accent3"/>
                </a:solidFill>
              </a:rPr>
              <a:t>SWITCH-ON</a:t>
            </a:r>
            <a:r>
              <a:rPr lang="en-GB" sz="1400" dirty="0" smtClean="0">
                <a:solidFill>
                  <a:schemeClr val="accent3"/>
                </a:solidFill>
              </a:rPr>
              <a:t> </a:t>
            </a:r>
            <a:r>
              <a:rPr lang="el-GR" sz="1400" dirty="0" smtClean="0">
                <a:solidFill>
                  <a:schemeClr val="accent3"/>
                </a:solidFill>
              </a:rPr>
              <a:t>είναι </a:t>
            </a:r>
            <a:r>
              <a:rPr lang="el-GR" sz="1400" dirty="0">
                <a:solidFill>
                  <a:schemeClr val="accent3"/>
                </a:solidFill>
              </a:rPr>
              <a:t>ένα έργο </a:t>
            </a:r>
            <a:r>
              <a:rPr lang="el-GR" sz="1400" dirty="0" smtClean="0">
                <a:solidFill>
                  <a:schemeClr val="accent3"/>
                </a:solidFill>
              </a:rPr>
              <a:t>που χρηματοδοτείται στο πλαίσιο του </a:t>
            </a:r>
            <a:r>
              <a:rPr lang="el-GR" dirty="0" smtClean="0">
                <a:solidFill>
                  <a:schemeClr val="accent3"/>
                </a:solidFill>
              </a:rPr>
              <a:t>προγράμματος </a:t>
            </a:r>
            <a:r>
              <a:rPr lang="en-GB" dirty="0" smtClean="0">
                <a:solidFill>
                  <a:schemeClr val="accent3"/>
                </a:solidFill>
              </a:rPr>
              <a:t>FP7</a:t>
            </a:r>
            <a:r>
              <a:rPr lang="en-GB" sz="1400" dirty="0" smtClean="0">
                <a:solidFill>
                  <a:schemeClr val="accent3"/>
                </a:solidFill>
              </a:rPr>
              <a:t>, </a:t>
            </a:r>
            <a:r>
              <a:rPr lang="el-GR" sz="1400" dirty="0" smtClean="0">
                <a:solidFill>
                  <a:schemeClr val="accent3"/>
                </a:solidFill>
              </a:rPr>
              <a:t>στο οποίο τα </a:t>
            </a:r>
            <a:r>
              <a:rPr lang="el-GR" sz="1400" dirty="0">
                <a:solidFill>
                  <a:schemeClr val="accent3"/>
                </a:solidFill>
              </a:rPr>
              <a:t>ανοικτά δεδομένα </a:t>
            </a:r>
            <a:r>
              <a:rPr lang="el-GR" sz="1400" dirty="0" smtClean="0">
                <a:solidFill>
                  <a:schemeClr val="accent3"/>
                </a:solidFill>
              </a:rPr>
              <a:t>χρησιμοποιούνται σε </a:t>
            </a:r>
            <a:r>
              <a:rPr lang="el-GR" dirty="0" smtClean="0">
                <a:solidFill>
                  <a:schemeClr val="accent3"/>
                </a:solidFill>
              </a:rPr>
              <a:t>καινοτόμες εφαρμογές</a:t>
            </a:r>
            <a:r>
              <a:rPr lang="el-GR" sz="1400" dirty="0" smtClean="0">
                <a:solidFill>
                  <a:schemeClr val="accent3"/>
                </a:solidFill>
              </a:rPr>
              <a:t> και </a:t>
            </a:r>
            <a:r>
              <a:rPr lang="el-GR" dirty="0">
                <a:solidFill>
                  <a:schemeClr val="accent3"/>
                </a:solidFill>
              </a:rPr>
              <a:t>εργαλεία</a:t>
            </a:r>
            <a:r>
              <a:rPr lang="el-GR" sz="1400" dirty="0" smtClean="0">
                <a:solidFill>
                  <a:schemeClr val="accent3"/>
                </a:solidFill>
              </a:rPr>
              <a:t> που αναπτύσσονται στο πλαίσιο του έργου, με στόχο την παραγωγή νέων δεδομένων, τα οποία χρησιμοποιούνται κατά την </a:t>
            </a:r>
            <a:r>
              <a:rPr lang="el-GR" dirty="0" smtClean="0">
                <a:solidFill>
                  <a:schemeClr val="accent3"/>
                </a:solidFill>
              </a:rPr>
              <a:t>ορθολογική διαχείριση των υδατικών πόρων</a:t>
            </a:r>
            <a:r>
              <a:rPr lang="el-GR" sz="1400" dirty="0" smtClean="0">
                <a:solidFill>
                  <a:schemeClr val="accent3"/>
                </a:solidFill>
              </a:rPr>
              <a:t>. Μέσω του προγράμματος χτίζονται </a:t>
            </a:r>
            <a:r>
              <a:rPr lang="el-GR" dirty="0">
                <a:solidFill>
                  <a:schemeClr val="accent3"/>
                </a:solidFill>
              </a:rPr>
              <a:t>συνεργασίες</a:t>
            </a:r>
            <a:r>
              <a:rPr lang="el-GR" sz="1400" dirty="0" smtClean="0">
                <a:solidFill>
                  <a:schemeClr val="accent3"/>
                </a:solidFill>
              </a:rPr>
              <a:t> και σχέσεις μεταξύ </a:t>
            </a:r>
            <a:r>
              <a:rPr lang="el-GR" sz="1400" dirty="0">
                <a:solidFill>
                  <a:schemeClr val="accent3"/>
                </a:solidFill>
              </a:rPr>
              <a:t>των φορέων χάραξης </a:t>
            </a:r>
            <a:r>
              <a:rPr lang="el-GR" dirty="0">
                <a:solidFill>
                  <a:schemeClr val="accent3"/>
                </a:solidFill>
              </a:rPr>
              <a:t>πολιτικής</a:t>
            </a:r>
            <a:r>
              <a:rPr lang="el-GR" sz="1400" dirty="0">
                <a:solidFill>
                  <a:schemeClr val="accent3"/>
                </a:solidFill>
              </a:rPr>
              <a:t>, </a:t>
            </a:r>
            <a:r>
              <a:rPr lang="el-GR" sz="1400" dirty="0" smtClean="0">
                <a:solidFill>
                  <a:schemeClr val="accent3"/>
                </a:solidFill>
              </a:rPr>
              <a:t>των αρμόδιων φορέων για την διαχείριση των υδατικών πόρων, των </a:t>
            </a:r>
            <a:r>
              <a:rPr lang="el-GR" dirty="0">
                <a:solidFill>
                  <a:schemeClr val="accent3"/>
                </a:solidFill>
              </a:rPr>
              <a:t>εταιρειών</a:t>
            </a:r>
            <a:r>
              <a:rPr lang="el-GR" sz="1400" dirty="0" smtClean="0">
                <a:solidFill>
                  <a:schemeClr val="accent3"/>
                </a:solidFill>
              </a:rPr>
              <a:t> ανάπτυξης των εργαλείων και της </a:t>
            </a:r>
            <a:r>
              <a:rPr lang="el-GR" dirty="0">
                <a:solidFill>
                  <a:schemeClr val="accent3"/>
                </a:solidFill>
              </a:rPr>
              <a:t>επιστημονικής</a:t>
            </a:r>
            <a:r>
              <a:rPr lang="el-GR" sz="1400" dirty="0" smtClean="0">
                <a:solidFill>
                  <a:schemeClr val="accent3"/>
                </a:solidFill>
              </a:rPr>
              <a:t> κοινότητας.</a:t>
            </a:r>
            <a:r>
              <a:rPr lang="en-GB" sz="1400" dirty="0" smtClean="0">
                <a:solidFill>
                  <a:schemeClr val="accent3"/>
                </a:solidFill>
              </a:rPr>
              <a:t> </a:t>
            </a:r>
            <a:r>
              <a:rPr lang="el-GR" sz="1400" dirty="0" smtClean="0">
                <a:solidFill>
                  <a:schemeClr val="accent3"/>
                </a:solidFill>
              </a:rPr>
              <a:t>Αναπτύσσονται </a:t>
            </a:r>
            <a:r>
              <a:rPr lang="el-GR" dirty="0" smtClean="0">
                <a:solidFill>
                  <a:schemeClr val="accent3"/>
                </a:solidFill>
              </a:rPr>
              <a:t>14 εργαλεία </a:t>
            </a:r>
            <a:r>
              <a:rPr lang="el-GR" sz="1400" dirty="0" smtClean="0">
                <a:solidFill>
                  <a:schemeClr val="accent3"/>
                </a:solidFill>
              </a:rPr>
              <a:t>–</a:t>
            </a:r>
            <a:r>
              <a:rPr lang="el-GR" dirty="0">
                <a:solidFill>
                  <a:schemeClr val="accent3"/>
                </a:solidFill>
              </a:rPr>
              <a:t>λογισμικά</a:t>
            </a:r>
            <a:r>
              <a:rPr lang="el-GR" sz="1400" dirty="0" smtClean="0">
                <a:solidFill>
                  <a:schemeClr val="accent3"/>
                </a:solidFill>
              </a:rPr>
              <a:t> σχετικά με την ποσοτική και ποιοτική διαχείριση των υδάτων.</a:t>
            </a:r>
            <a:endParaRPr lang="el-GR" sz="1400" dirty="0">
              <a:solidFill>
                <a:schemeClr val="accent3"/>
              </a:solidFill>
            </a:endParaRPr>
          </a:p>
        </p:txBody>
      </p:sp>
      <p:pic>
        <p:nvPicPr>
          <p:cNvPr id="10" name="Picture 3" descr="X:\02-MELETES\2013_CA_10_FP7 SWITCH-ON\temp\vag\wprismaCapture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435" y="325115"/>
            <a:ext cx="2625725" cy="163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X:\02-MELETES\2013_CA_10_FP7 SWITCH-ON\temp\vag\wprismaCapture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1556792"/>
            <a:ext cx="2651760" cy="16500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Θέση κειμένου 11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Autofit/>
          </a:bodyPr>
          <a:lstStyle/>
          <a:p>
            <a:r>
              <a:rPr lang="en-GB" sz="3200" dirty="0" smtClean="0"/>
              <a:t>FP7: SWITCH-ON</a:t>
            </a:r>
            <a:endParaRPr lang="en-GB" sz="3200" dirty="0"/>
          </a:p>
          <a:p>
            <a:endParaRPr lang="el-GR" sz="3200" dirty="0"/>
          </a:p>
        </p:txBody>
      </p:sp>
      <p:sp>
        <p:nvSpPr>
          <p:cNvPr id="9" name="Τίτλος 9"/>
          <p:cNvSpPr>
            <a:spLocks noGrp="1"/>
          </p:cNvSpPr>
          <p:nvPr>
            <p:ph type="title"/>
          </p:nvPr>
        </p:nvSpPr>
        <p:spPr>
          <a:xfrm rot="19140000">
            <a:off x="624417" y="1303269"/>
            <a:ext cx="5212080" cy="1329359"/>
          </a:xfrm>
        </p:spPr>
        <p:txBody>
          <a:bodyPr/>
          <a:lstStyle/>
          <a:p>
            <a:r>
              <a:rPr lang="en-US" sz="2000" dirty="0"/>
              <a:t>Sharing Water-related Information to Tackle Changes in the Hydrosphere - for Operational Needs: SWITCH-ON</a:t>
            </a:r>
          </a:p>
        </p:txBody>
      </p:sp>
    </p:spTree>
    <p:extLst>
      <p:ext uri="{BB962C8B-B14F-4D97-AF65-F5344CB8AC3E}">
        <p14:creationId xmlns:p14="http://schemas.microsoft.com/office/powerpoint/2010/main" val="204689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1325123360"/>
              </p:ext>
            </p:extLst>
          </p:nvPr>
        </p:nvGraphicFramePr>
        <p:xfrm>
          <a:off x="2915816" y="26369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1268760"/>
            <a:ext cx="5700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spc="400" dirty="0" smtClean="0">
                <a:ea typeface="+mj-ea"/>
                <a:cs typeface="Tunga" pitchFamily="2"/>
              </a:rPr>
              <a:t>ευχαριστώ για την προσοχή σας</a:t>
            </a:r>
            <a:endParaRPr lang="el-GR" sz="2400" spc="400" dirty="0">
              <a:ea typeface="+mj-ea"/>
              <a:cs typeface="Tung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798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5" y="188640"/>
            <a:ext cx="83885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</a:rPr>
              <a:t>Διαχείριση Υγρών Αποβλήτων </a:t>
            </a:r>
            <a:endParaRPr lang="el-GR" sz="3200" b="1" dirty="0" smtClean="0">
              <a:solidFill>
                <a:srgbClr val="002060"/>
              </a:solidFill>
            </a:endParaRPr>
          </a:p>
          <a:p>
            <a:endParaRPr lang="el-GR" sz="1200" dirty="0">
              <a:solidFill>
                <a:srgbClr val="002060"/>
              </a:solidFill>
            </a:endParaRPr>
          </a:p>
          <a:p>
            <a:pPr algn="just"/>
            <a:r>
              <a:rPr lang="el-GR" sz="2000" dirty="0">
                <a:solidFill>
                  <a:srgbClr val="002060"/>
                </a:solidFill>
              </a:rPr>
              <a:t>Η </a:t>
            </a:r>
            <a:r>
              <a:rPr lang="el-GR" sz="2400" dirty="0">
                <a:solidFill>
                  <a:srgbClr val="C00000"/>
                </a:solidFill>
              </a:rPr>
              <a:t>αποτελεσματική επεξεργασία </a:t>
            </a:r>
            <a:r>
              <a:rPr lang="el-GR" sz="2000" dirty="0">
                <a:solidFill>
                  <a:srgbClr val="002060"/>
                </a:solidFill>
              </a:rPr>
              <a:t>των υγρών αποβλήτων (αστικών – βιομηχανικών) είναι αναγκαία για να εξασφαλιστεί η καλή ποιότητα του περιβάλλοντος και ιδιαίτερα των επιφανειακών υδάτων</a:t>
            </a:r>
            <a:r>
              <a:rPr lang="el-GR" sz="20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el-GR" sz="2000" dirty="0" smtClean="0">
              <a:solidFill>
                <a:srgbClr val="002060"/>
              </a:solidFill>
            </a:endParaRPr>
          </a:p>
          <a:p>
            <a:pPr algn="just"/>
            <a:r>
              <a:rPr lang="el-GR" sz="2000" dirty="0" smtClean="0">
                <a:solidFill>
                  <a:srgbClr val="002060"/>
                </a:solidFill>
              </a:rPr>
              <a:t>Η </a:t>
            </a:r>
            <a:r>
              <a:rPr lang="el-GR" sz="2000" dirty="0">
                <a:solidFill>
                  <a:srgbClr val="002060"/>
                </a:solidFill>
              </a:rPr>
              <a:t>εισαγωγή νέων καινοτόμων τεχνολογιών στην επεξεργασία υγρών αποβλήτων </a:t>
            </a:r>
            <a:r>
              <a:rPr lang="el-GR" sz="2400" dirty="0">
                <a:solidFill>
                  <a:srgbClr val="C00000"/>
                </a:solidFill>
              </a:rPr>
              <a:t>με στόχο την επαναχρησιμοποίησή </a:t>
            </a:r>
            <a:r>
              <a:rPr lang="el-GR" sz="2000" dirty="0">
                <a:solidFill>
                  <a:srgbClr val="002060"/>
                </a:solidFill>
              </a:rPr>
              <a:t>τους γίνεται αναγκαία λόγω κυρίως της έλλειψης νερού</a:t>
            </a:r>
            <a:r>
              <a:rPr lang="el-GR" sz="20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el-GR" sz="1600" dirty="0">
              <a:solidFill>
                <a:srgbClr val="002060"/>
              </a:solidFill>
            </a:endParaRPr>
          </a:p>
          <a:p>
            <a:pPr algn="just"/>
            <a:r>
              <a:rPr lang="el-GR" sz="2000" dirty="0">
                <a:solidFill>
                  <a:srgbClr val="002060"/>
                </a:solidFill>
              </a:rPr>
              <a:t>Η </a:t>
            </a:r>
            <a:r>
              <a:rPr lang="el-GR" sz="2400" dirty="0">
                <a:solidFill>
                  <a:srgbClr val="C00000"/>
                </a:solidFill>
              </a:rPr>
              <a:t>επεξεργασία και διάθεση της ιλύος </a:t>
            </a:r>
            <a:r>
              <a:rPr lang="el-GR" sz="2000" dirty="0">
                <a:solidFill>
                  <a:srgbClr val="002060"/>
                </a:solidFill>
              </a:rPr>
              <a:t>πρέπει να διασφαλίζει την προστασία του περιβάλλοντος και κατά επέκταση τη δημόσια υγεία. Είναι απαραίτητη η ανάπτυξη νέων συστημάτων συνδιαχείρισης της ιλύος με άλλες ροές οργανικών αποβλήτων με σκοπό κυρίως την ενεργειακή αξιοποίησή τους μέσω βιολογικών διεργασιών. 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3203848" y="5301208"/>
            <a:ext cx="55801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schemeClr val="bg1"/>
                </a:solidFill>
              </a:rPr>
              <a:t>αποτελεσματική </a:t>
            </a:r>
            <a:r>
              <a:rPr lang="el-GR" sz="2000" dirty="0">
                <a:solidFill>
                  <a:schemeClr val="bg1"/>
                </a:solidFill>
              </a:rPr>
              <a:t>επεξεργασία </a:t>
            </a:r>
          </a:p>
          <a:p>
            <a:r>
              <a:rPr lang="el-GR" sz="2000" dirty="0" smtClean="0">
                <a:solidFill>
                  <a:schemeClr val="bg1"/>
                </a:solidFill>
              </a:rPr>
              <a:t>		επαναχρησιμοποίηση </a:t>
            </a:r>
          </a:p>
          <a:p>
            <a:r>
              <a:rPr lang="el-GR" sz="2000" dirty="0" smtClean="0">
                <a:solidFill>
                  <a:schemeClr val="bg1"/>
                </a:solidFill>
              </a:rPr>
              <a:t>επεξεργασία </a:t>
            </a:r>
            <a:r>
              <a:rPr lang="el-GR" sz="2000" dirty="0">
                <a:solidFill>
                  <a:schemeClr val="bg1"/>
                </a:solidFill>
              </a:rPr>
              <a:t>και διάθεση της </a:t>
            </a:r>
            <a:r>
              <a:rPr lang="el-GR" sz="2000" dirty="0" smtClean="0">
                <a:solidFill>
                  <a:schemeClr val="bg1"/>
                </a:solidFill>
              </a:rPr>
              <a:t>ιλύος </a:t>
            </a:r>
            <a:endParaRPr lang="el-G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5" y="1084089"/>
            <a:ext cx="835292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srgbClr val="002060"/>
                </a:solidFill>
              </a:rPr>
              <a:t>Νέες </a:t>
            </a:r>
            <a:r>
              <a:rPr lang="el-GR" sz="2000" dirty="0">
                <a:solidFill>
                  <a:srgbClr val="002060"/>
                </a:solidFill>
              </a:rPr>
              <a:t>τεχνολογίες και μεθοδολογίες διαχείρισης νερού για την βελτίωση του υδατικού ισοζυγίου και την μείωση των εκπομπών αερίων θερμοκηπίου: </a:t>
            </a:r>
            <a:endParaRPr lang="el-GR" sz="2000" dirty="0" smtClean="0">
              <a:solidFill>
                <a:srgbClr val="002060"/>
              </a:solidFill>
            </a:endParaRPr>
          </a:p>
          <a:p>
            <a:endParaRPr lang="el-GR" sz="2000" b="1" dirty="0">
              <a:solidFill>
                <a:srgbClr val="002060"/>
              </a:solidFill>
            </a:endParaRPr>
          </a:p>
          <a:p>
            <a:pPr algn="ctr"/>
            <a:r>
              <a:rPr lang="el-GR" sz="2800" b="1" dirty="0" smtClean="0">
                <a:solidFill>
                  <a:srgbClr val="002060"/>
                </a:solidFill>
              </a:rPr>
              <a:t>Στόχοι </a:t>
            </a:r>
          </a:p>
          <a:p>
            <a:pPr>
              <a:spcAft>
                <a:spcPts val="600"/>
              </a:spcAft>
            </a:pPr>
            <a:endParaRPr lang="el-GR" sz="1100" dirty="0" smtClean="0">
              <a:solidFill>
                <a:srgbClr val="002060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002060"/>
                </a:solidFill>
              </a:rPr>
              <a:t>Μείωση </a:t>
            </a:r>
            <a:r>
              <a:rPr lang="el-GR" sz="2000" dirty="0">
                <a:solidFill>
                  <a:srgbClr val="002060"/>
                </a:solidFill>
              </a:rPr>
              <a:t>της κατανάλωσης </a:t>
            </a:r>
            <a:r>
              <a:rPr lang="el-GR" sz="2000" dirty="0" smtClean="0">
                <a:solidFill>
                  <a:srgbClr val="002060"/>
                </a:solidFill>
              </a:rPr>
              <a:t>ενέργειας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002060"/>
                </a:solidFill>
              </a:rPr>
              <a:t>Μείωση εκπομπών αερίων θερμοκηπίου 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002060"/>
                </a:solidFill>
              </a:rPr>
              <a:t>Μείωση της κατανάλωσης νερού και αύξηση </a:t>
            </a:r>
            <a:r>
              <a:rPr lang="el-GR" sz="2000" dirty="0">
                <a:solidFill>
                  <a:srgbClr val="002060"/>
                </a:solidFill>
              </a:rPr>
              <a:t>των εναλλακτικών πηγών νερού μέσω της επεξεργασίας και επαναχρησιμοποίησης των υγρών αποβλήτων. </a:t>
            </a:r>
            <a:endParaRPr lang="el-GR" sz="2000" dirty="0" smtClean="0">
              <a:solidFill>
                <a:srgbClr val="002060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002060"/>
                </a:solidFill>
              </a:rPr>
              <a:t>Βελτίωση </a:t>
            </a:r>
            <a:r>
              <a:rPr lang="el-GR" sz="2000" dirty="0">
                <a:solidFill>
                  <a:srgbClr val="002060"/>
                </a:solidFill>
              </a:rPr>
              <a:t>των συστημάτων διανομής του νερού και μείωση </a:t>
            </a:r>
            <a:r>
              <a:rPr lang="el-GR" sz="2000" dirty="0" smtClean="0">
                <a:solidFill>
                  <a:srgbClr val="002060"/>
                </a:solidFill>
              </a:rPr>
              <a:t>απωλειών</a:t>
            </a:r>
            <a:endParaRPr lang="el-GR" sz="20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395535" y="188640"/>
            <a:ext cx="8388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</a:rPr>
              <a:t>Διαχείριση Υγρών </a:t>
            </a:r>
            <a:r>
              <a:rPr lang="el-GR" sz="3200" b="1" dirty="0" smtClean="0">
                <a:solidFill>
                  <a:srgbClr val="002060"/>
                </a:solidFill>
              </a:rPr>
              <a:t>Αποβλήτων - </a:t>
            </a:r>
            <a:r>
              <a:rPr lang="el-GR" sz="3200" b="1" dirty="0">
                <a:solidFill>
                  <a:srgbClr val="002060"/>
                </a:solidFill>
              </a:rPr>
              <a:t>Εξοικονόμηση  </a:t>
            </a:r>
            <a:endParaRPr lang="el-GR" sz="3200" b="1" dirty="0" smtClean="0">
              <a:solidFill>
                <a:srgbClr val="00206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100392" y="6074182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kW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510957" y="6293783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GHG-CO</a:t>
            </a:r>
            <a:r>
              <a:rPr lang="en-GB" sz="1200" dirty="0" smtClean="0">
                <a:solidFill>
                  <a:schemeClr val="bg1"/>
                </a:solidFill>
              </a:rPr>
              <a:t>2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6681209" y="5291217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</a:t>
            </a:r>
            <a:r>
              <a:rPr lang="en-GB" sz="1200" dirty="0">
                <a:solidFill>
                  <a:schemeClr val="bg1"/>
                </a:solidFill>
              </a:rPr>
              <a:t>2</a:t>
            </a:r>
            <a:r>
              <a:rPr lang="en-GB" dirty="0">
                <a:solidFill>
                  <a:schemeClr val="bg1"/>
                </a:solidFill>
              </a:rPr>
              <a:t>O</a:t>
            </a:r>
            <a:r>
              <a:rPr lang="el-GR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4" t="5710" r="14898" b="10908"/>
          <a:stretch/>
        </p:blipFill>
        <p:spPr>
          <a:xfrm>
            <a:off x="7668344" y="5173014"/>
            <a:ext cx="671445" cy="93610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953398"/>
            <a:ext cx="1194247" cy="76074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060075" y="5197907"/>
            <a:ext cx="936348" cy="1298451"/>
          </a:xfrm>
          <a:prstGeom prst="rect">
            <a:avLst/>
          </a:prstGeom>
        </p:spPr>
      </p:pic>
      <p:sp>
        <p:nvSpPr>
          <p:cNvPr id="13" name="Ορθογώνιο 12"/>
          <p:cNvSpPr/>
          <p:nvPr/>
        </p:nvSpPr>
        <p:spPr>
          <a:xfrm>
            <a:off x="3656873" y="5417720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</a:t>
            </a:r>
            <a:r>
              <a:rPr lang="en-GB" sz="1200" dirty="0">
                <a:solidFill>
                  <a:schemeClr val="bg1"/>
                </a:solidFill>
              </a:rPr>
              <a:t>2</a:t>
            </a:r>
            <a:r>
              <a:rPr lang="en-GB" dirty="0">
                <a:solidFill>
                  <a:schemeClr val="bg1"/>
                </a:solidFill>
              </a:rPr>
              <a:t>O</a:t>
            </a:r>
            <a:r>
              <a:rPr lang="el-GR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38" y="5344182"/>
            <a:ext cx="668810" cy="6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0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>
          <a:xfrm rot="19140000">
            <a:off x="624417" y="1303269"/>
            <a:ext cx="5212080" cy="1329359"/>
          </a:xfrm>
        </p:spPr>
        <p:txBody>
          <a:bodyPr/>
          <a:lstStyle/>
          <a:p>
            <a:r>
              <a:rPr lang="en-US" sz="2000" dirty="0"/>
              <a:t>Developing on line tools to monitor, control </a:t>
            </a:r>
            <a:r>
              <a:rPr lang="en-US" sz="2000" dirty="0" smtClean="0"/>
              <a:t>and </a:t>
            </a:r>
            <a:r>
              <a:rPr lang="en-US" sz="2000" dirty="0"/>
              <a:t>mitigate GHG emissions in </a:t>
            </a:r>
            <a:r>
              <a:rPr lang="en-US" sz="2000" dirty="0" smtClean="0"/>
              <a:t>WWTP</a:t>
            </a:r>
            <a:r>
              <a:rPr lang="en-US" sz="1400" dirty="0" smtClean="0"/>
              <a:t>S</a:t>
            </a:r>
            <a:endParaRPr lang="en-US" sz="2000" dirty="0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H2020 : </a:t>
            </a:r>
            <a:r>
              <a:rPr lang="en-GB" sz="3200" dirty="0" smtClean="0"/>
              <a:t>Marie-Curie </a:t>
            </a:r>
            <a:r>
              <a:rPr lang="en-GB" sz="3200" dirty="0"/>
              <a:t>RISE </a:t>
            </a:r>
            <a:endParaRPr lang="el-GR" sz="3200" dirty="0"/>
          </a:p>
        </p:txBody>
      </p:sp>
      <p:pic>
        <p:nvPicPr>
          <p:cNvPr id="14" name="Picture 13" descr="PICT21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973510" cy="136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166323"/>
            <a:ext cx="1764196" cy="1292003"/>
          </a:xfrm>
          <a:prstGeom prst="rect">
            <a:avLst/>
          </a:prstGeom>
          <a:ln>
            <a:solidFill>
              <a:srgbClr val="006600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16" name="Rectangle 9"/>
          <p:cNvSpPr/>
          <p:nvPr/>
        </p:nvSpPr>
        <p:spPr>
          <a:xfrm>
            <a:off x="3707904" y="3212976"/>
            <a:ext cx="5544616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/>
            <a:r>
              <a:rPr lang="el-GR" sz="1600" dirty="0">
                <a:solidFill>
                  <a:srgbClr val="002060"/>
                </a:solidFill>
              </a:rPr>
              <a:t>Επί τόπου μέτρηση και καταγραφή των εκπομπών </a:t>
            </a:r>
            <a:r>
              <a:rPr lang="el-GR" sz="2000" dirty="0">
                <a:solidFill>
                  <a:srgbClr val="002060"/>
                </a:solidFill>
              </a:rPr>
              <a:t>αερίων του θερμοκηπίου</a:t>
            </a:r>
            <a:r>
              <a:rPr lang="el-GR" sz="1600" dirty="0">
                <a:solidFill>
                  <a:srgbClr val="002060"/>
                </a:solidFill>
              </a:rPr>
              <a:t> (διοξείδιο του άνθρακα, μεθάνιο, υποξείδιο του αζώτου)  </a:t>
            </a:r>
            <a:endParaRPr lang="el-GR" sz="1600" dirty="0" smtClean="0">
              <a:solidFill>
                <a:srgbClr val="002060"/>
              </a:solidFill>
            </a:endParaRPr>
          </a:p>
          <a:p>
            <a:pPr marL="180975"/>
            <a:endParaRPr lang="el-GR" sz="600" dirty="0">
              <a:solidFill>
                <a:srgbClr val="002060"/>
              </a:solidFill>
            </a:endParaRPr>
          </a:p>
          <a:p>
            <a:pPr marL="180975"/>
            <a:r>
              <a:rPr lang="el-GR" sz="1600" dirty="0" smtClean="0">
                <a:solidFill>
                  <a:srgbClr val="002060"/>
                </a:solidFill>
              </a:rPr>
              <a:t>Ανάπτυξη μεθοδολογίας, κατάλληλων </a:t>
            </a:r>
            <a:r>
              <a:rPr lang="el-GR" sz="2000" dirty="0" smtClean="0">
                <a:solidFill>
                  <a:srgbClr val="002060"/>
                </a:solidFill>
              </a:rPr>
              <a:t>εργαλείων </a:t>
            </a:r>
            <a:r>
              <a:rPr lang="el-GR" sz="1600" dirty="0" smtClean="0">
                <a:solidFill>
                  <a:srgbClr val="002060"/>
                </a:solidFill>
              </a:rPr>
              <a:t>και </a:t>
            </a:r>
            <a:r>
              <a:rPr lang="el-GR" sz="2000" dirty="0" smtClean="0">
                <a:solidFill>
                  <a:srgbClr val="002060"/>
                </a:solidFill>
              </a:rPr>
              <a:t>λογισμικού </a:t>
            </a:r>
            <a:r>
              <a:rPr lang="el-GR" sz="1600" dirty="0" smtClean="0">
                <a:solidFill>
                  <a:srgbClr val="002060"/>
                </a:solidFill>
              </a:rPr>
              <a:t>για τον υπολογισμό του </a:t>
            </a:r>
            <a:r>
              <a:rPr lang="el-GR" sz="2000" dirty="0" smtClean="0">
                <a:solidFill>
                  <a:srgbClr val="002060"/>
                </a:solidFill>
              </a:rPr>
              <a:t>ενεργειακού αποτυπώματος</a:t>
            </a:r>
            <a:r>
              <a:rPr lang="el-GR" sz="1600" dirty="0" smtClean="0">
                <a:solidFill>
                  <a:srgbClr val="002060"/>
                </a:solidFill>
              </a:rPr>
              <a:t> σε εγκαταστάσεις επεξεργασίας </a:t>
            </a:r>
            <a:r>
              <a:rPr lang="el-GR" sz="1600" dirty="0">
                <a:solidFill>
                  <a:srgbClr val="002060"/>
                </a:solidFill>
              </a:rPr>
              <a:t>λυμάτων (ανάλυση κύκλου ζωής, αλγόριθμοι υπολογισμού </a:t>
            </a:r>
            <a:r>
              <a:rPr lang="el-GR" sz="2000" dirty="0">
                <a:solidFill>
                  <a:srgbClr val="002060"/>
                </a:solidFill>
              </a:rPr>
              <a:t>ενεργειακού αποτυπώματος</a:t>
            </a:r>
            <a:r>
              <a:rPr lang="el-GR" sz="1600" dirty="0">
                <a:solidFill>
                  <a:srgbClr val="002060"/>
                </a:solidFill>
              </a:rPr>
              <a:t> εγκατάστασης)  </a:t>
            </a:r>
            <a:endParaRPr lang="el-GR" sz="1600" dirty="0" smtClean="0">
              <a:solidFill>
                <a:srgbClr val="002060"/>
              </a:solidFill>
            </a:endParaRPr>
          </a:p>
          <a:p>
            <a:endParaRPr lang="el-GR" sz="600" dirty="0" smtClean="0">
              <a:solidFill>
                <a:srgbClr val="002060"/>
              </a:solidFill>
            </a:endParaRPr>
          </a:p>
          <a:p>
            <a:pPr marL="180975"/>
            <a:r>
              <a:rPr lang="el-GR" sz="1600" dirty="0" smtClean="0">
                <a:solidFill>
                  <a:srgbClr val="002060"/>
                </a:solidFill>
              </a:rPr>
              <a:t>Λήψη μέτρων για τη </a:t>
            </a:r>
            <a:r>
              <a:rPr lang="el-GR" sz="2000" dirty="0" smtClean="0">
                <a:solidFill>
                  <a:srgbClr val="002060"/>
                </a:solidFill>
              </a:rPr>
              <a:t>μείωση των ενεργειακών απαιτήσεων </a:t>
            </a:r>
            <a:r>
              <a:rPr lang="el-GR" sz="1600" dirty="0" smtClean="0">
                <a:solidFill>
                  <a:srgbClr val="002060"/>
                </a:solidFill>
              </a:rPr>
              <a:t>των βιολογικών καθώς και των </a:t>
            </a:r>
            <a:r>
              <a:rPr lang="el-GR" sz="2000" dirty="0" smtClean="0">
                <a:solidFill>
                  <a:srgbClr val="002060"/>
                </a:solidFill>
              </a:rPr>
              <a:t>εκπομπών </a:t>
            </a:r>
            <a:r>
              <a:rPr lang="el-GR" sz="1600" dirty="0" smtClean="0">
                <a:solidFill>
                  <a:srgbClr val="002060"/>
                </a:solidFill>
              </a:rPr>
              <a:t>με βάσει τις πληροφορίες που θα παρέχονται από τα εργαλεία που θα αναπτυχθούν.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67544" y="6309320"/>
            <a:ext cx="2843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kern="0" dirty="0" smtClean="0">
                <a:solidFill>
                  <a:sysClr val="window" lastClr="FFFFFF"/>
                </a:solidFill>
              </a:rPr>
              <a:t>C-FOOT-CTRL</a:t>
            </a:r>
            <a:endParaRPr lang="en-US" sz="2800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7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5983" y="5256147"/>
            <a:ext cx="5698017" cy="1492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l-GR" sz="1600" dirty="0" smtClean="0">
                <a:solidFill>
                  <a:schemeClr val="accent2"/>
                </a:solidFill>
              </a:rPr>
              <a:t>Απομάκρυνση αζώτου μέσω νιτρωδών (</a:t>
            </a:r>
            <a:r>
              <a:rPr lang="el-GR" sz="2000" dirty="0" smtClean="0">
                <a:solidFill>
                  <a:schemeClr val="accent2"/>
                </a:solidFill>
              </a:rPr>
              <a:t>ενεργειακά </a:t>
            </a:r>
            <a:r>
              <a:rPr lang="el-GR" sz="1600" dirty="0" smtClean="0">
                <a:solidFill>
                  <a:schemeClr val="accent2"/>
                </a:solidFill>
              </a:rPr>
              <a:t>οφέλη)</a:t>
            </a:r>
            <a:endParaRPr lang="en-GB" sz="1600" dirty="0" smtClean="0">
              <a:solidFill>
                <a:schemeClr val="accent2"/>
              </a:solidFill>
            </a:endParaRPr>
          </a:p>
          <a:p>
            <a:pPr algn="ctr">
              <a:spcBef>
                <a:spcPts val="600"/>
              </a:spcBef>
              <a:defRPr/>
            </a:pPr>
            <a:r>
              <a:rPr lang="el-GR" sz="1600" dirty="0" smtClean="0">
                <a:solidFill>
                  <a:schemeClr val="accent3"/>
                </a:solidFill>
              </a:rPr>
              <a:t>Επεξεργασία επί μέρους γραμμών</a:t>
            </a:r>
            <a:endParaRPr lang="en-GB" sz="1600" dirty="0" smtClean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l-GR" sz="2000" dirty="0" smtClean="0">
                <a:solidFill>
                  <a:schemeClr val="accent2"/>
                </a:solidFill>
              </a:rPr>
              <a:t>Μετατροπή </a:t>
            </a:r>
            <a:r>
              <a:rPr lang="el-GR" sz="1600" dirty="0" smtClean="0">
                <a:solidFill>
                  <a:schemeClr val="accent2"/>
                </a:solidFill>
              </a:rPr>
              <a:t>ιλύος σε </a:t>
            </a:r>
            <a:r>
              <a:rPr lang="el-GR" sz="2000" dirty="0" smtClean="0">
                <a:solidFill>
                  <a:schemeClr val="accent2"/>
                </a:solidFill>
              </a:rPr>
              <a:t>πολυμερή</a:t>
            </a:r>
            <a:endParaRPr lang="en-GB" sz="16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l-GR" sz="2000" dirty="0" smtClean="0">
                <a:solidFill>
                  <a:schemeClr val="accent2"/>
                </a:solidFill>
              </a:rPr>
              <a:t>Ανάκτηση </a:t>
            </a:r>
            <a:r>
              <a:rPr lang="el-GR" sz="1600" dirty="0" smtClean="0">
                <a:solidFill>
                  <a:schemeClr val="accent2"/>
                </a:solidFill>
              </a:rPr>
              <a:t>Φωσφόρου</a:t>
            </a:r>
            <a:endParaRPr lang="en-GB" sz="1600" dirty="0">
              <a:solidFill>
                <a:schemeClr val="accent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0530"/>
            <a:ext cx="1656184" cy="141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7" y="2063787"/>
            <a:ext cx="4176463" cy="315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Τίτλος 9"/>
          <p:cNvSpPr>
            <a:spLocks noGrp="1"/>
          </p:cNvSpPr>
          <p:nvPr>
            <p:ph type="title"/>
          </p:nvPr>
        </p:nvSpPr>
        <p:spPr>
          <a:xfrm rot="19140000">
            <a:off x="624417" y="1303269"/>
            <a:ext cx="5212080" cy="1329359"/>
          </a:xfrm>
        </p:spPr>
        <p:txBody>
          <a:bodyPr/>
          <a:lstStyle/>
          <a:p>
            <a:r>
              <a:rPr lang="en-US" sz="2000" dirty="0"/>
              <a:t>Integrated nitrogen via nitrite removal and biopolymers and </a:t>
            </a:r>
            <a:r>
              <a:rPr lang="en-US" sz="2000" dirty="0" smtClean="0"/>
              <a:t>phosphorus recovery </a:t>
            </a:r>
            <a:r>
              <a:rPr lang="en-US" sz="2000" dirty="0"/>
              <a:t>in the reject water treatment line </a:t>
            </a:r>
          </a:p>
        </p:txBody>
      </p:sp>
      <p:sp>
        <p:nvSpPr>
          <p:cNvPr id="12" name="Θέση κειμένου 1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H2020 : </a:t>
            </a:r>
            <a:r>
              <a:rPr lang="en-GB" sz="3200" dirty="0" smtClean="0"/>
              <a:t>SMART-PLANT</a:t>
            </a:r>
            <a:endParaRPr lang="en-GB" sz="3200" dirty="0"/>
          </a:p>
          <a:p>
            <a:endParaRPr lang="el-GR" sz="3200" dirty="0"/>
          </a:p>
        </p:txBody>
      </p:sp>
      <p:sp>
        <p:nvSpPr>
          <p:cNvPr id="13" name="Ορθογώνιο 12"/>
          <p:cNvSpPr/>
          <p:nvPr/>
        </p:nvSpPr>
        <p:spPr>
          <a:xfrm>
            <a:off x="0" y="5517232"/>
            <a:ext cx="2843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1600" kern="0" dirty="0">
                <a:solidFill>
                  <a:sysClr val="window" lastClr="FFFFFF"/>
                </a:solidFill>
              </a:rPr>
              <a:t>Αποδοτική απομάκρυνση αζώτου μέσω </a:t>
            </a:r>
            <a:r>
              <a:rPr lang="el-GR" sz="1600" kern="0" dirty="0" smtClean="0">
                <a:solidFill>
                  <a:sysClr val="window" lastClr="FFFFFF"/>
                </a:solidFill>
              </a:rPr>
              <a:t>νιτρωδών, </a:t>
            </a:r>
            <a:r>
              <a:rPr lang="el-GR" sz="1600" kern="0" dirty="0">
                <a:solidFill>
                  <a:sysClr val="window" lastClr="FFFFFF"/>
                </a:solidFill>
              </a:rPr>
              <a:t>ανάκτηση πολυμερών και φωσφόρου με επεξεργασία επί μέρους γραμμών επεξεργασίας</a:t>
            </a:r>
            <a:endParaRPr lang="en-US" sz="1600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2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103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sz="2400" dirty="0" err="1" smtClean="0"/>
              <a:t>ΛειτουργικΑ</a:t>
            </a:r>
            <a:r>
              <a:rPr lang="el-GR" sz="2400" dirty="0" smtClean="0"/>
              <a:t> </a:t>
            </a:r>
            <a:r>
              <a:rPr lang="el-GR" sz="2400" dirty="0" err="1" smtClean="0"/>
              <a:t>προβλΗματα</a:t>
            </a:r>
            <a:r>
              <a:rPr lang="el-GR" sz="2400" dirty="0" smtClean="0"/>
              <a:t> </a:t>
            </a:r>
            <a:r>
              <a:rPr lang="el-GR" sz="2400" dirty="0"/>
              <a:t>σε </a:t>
            </a:r>
            <a:r>
              <a:rPr lang="el-GR" sz="2400" dirty="0" err="1" smtClean="0"/>
              <a:t>εγκαταστΑσειΣ</a:t>
            </a:r>
            <a:r>
              <a:rPr lang="el-GR" sz="2400" dirty="0" smtClean="0"/>
              <a:t> </a:t>
            </a:r>
            <a:r>
              <a:rPr lang="el-GR" sz="2400" dirty="0" err="1" smtClean="0"/>
              <a:t>επεξεργασΙαΣ</a:t>
            </a:r>
            <a:r>
              <a:rPr lang="el-GR" sz="2400" dirty="0" smtClean="0"/>
              <a:t> </a:t>
            </a:r>
            <a:r>
              <a:rPr lang="el-GR" sz="2400" dirty="0" err="1" smtClean="0"/>
              <a:t>λυμΑτων</a:t>
            </a:r>
            <a:r>
              <a:rPr lang="el-GR" sz="2400" dirty="0" smtClean="0"/>
              <a:t>: τ</a:t>
            </a:r>
            <a:r>
              <a:rPr lang="el-GR" sz="2400" cap="none" dirty="0" smtClean="0"/>
              <a:t>ο πρόβλημα της διογκωμένης ιλύος</a:t>
            </a:r>
            <a:endParaRPr lang="el-GR" sz="2400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-8334" y="1196752"/>
            <a:ext cx="9216707" cy="5576477"/>
            <a:chOff x="-8334" y="1196752"/>
            <a:chExt cx="9216707" cy="5576477"/>
          </a:xfrm>
        </p:grpSpPr>
        <p:sp>
          <p:nvSpPr>
            <p:cNvPr id="2" name="TextBox 1"/>
            <p:cNvSpPr txBox="1"/>
            <p:nvPr/>
          </p:nvSpPr>
          <p:spPr>
            <a:xfrm>
              <a:off x="4624591" y="1228423"/>
              <a:ext cx="4519409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l-GR" sz="2400" dirty="0" smtClean="0">
                  <a:solidFill>
                    <a:srgbClr val="002060"/>
                  </a:solidFill>
                </a:rPr>
                <a:t>Χλωρίωση</a:t>
              </a:r>
            </a:p>
            <a:p>
              <a:pPr>
                <a:spcAft>
                  <a:spcPts val="600"/>
                </a:spcAft>
              </a:pPr>
              <a:r>
                <a:rPr lang="el-GR" sz="2400" dirty="0" smtClean="0">
                  <a:solidFill>
                    <a:srgbClr val="002060"/>
                  </a:solidFill>
                </a:rPr>
                <a:t>Προσθήκη κροκιδωτικών (Αργίλιο)</a:t>
              </a:r>
            </a:p>
            <a:p>
              <a:pPr>
                <a:spcAft>
                  <a:spcPts val="600"/>
                </a:spcAft>
              </a:pPr>
              <a:r>
                <a:rPr lang="el-GR" sz="2400" dirty="0" smtClean="0">
                  <a:solidFill>
                    <a:srgbClr val="002060"/>
                  </a:solidFill>
                </a:rPr>
                <a:t>Καθεστώς ροής</a:t>
              </a:r>
            </a:p>
            <a:p>
              <a:pPr>
                <a:spcAft>
                  <a:spcPts val="600"/>
                </a:spcAft>
              </a:pPr>
              <a:r>
                <a:rPr lang="el-GR" sz="2400" dirty="0" smtClean="0">
                  <a:solidFill>
                    <a:srgbClr val="002060"/>
                  </a:solidFill>
                </a:rPr>
                <a:t>Ρύθμιση λειτουργικών δεδομένων</a:t>
              </a:r>
            </a:p>
            <a:p>
              <a:pPr>
                <a:spcAft>
                  <a:spcPts val="600"/>
                </a:spcAft>
              </a:pPr>
              <a:r>
                <a:rPr lang="el-GR" sz="2400" dirty="0" smtClean="0">
                  <a:solidFill>
                    <a:srgbClr val="002060"/>
                  </a:solidFill>
                </a:rPr>
                <a:t>Σύσταση τροφής (κυρίως λίπη)</a:t>
              </a:r>
            </a:p>
          </p:txBody>
        </p:sp>
        <p:grpSp>
          <p:nvGrpSpPr>
            <p:cNvPr id="5" name="Ομάδα 4"/>
            <p:cNvGrpSpPr/>
            <p:nvPr/>
          </p:nvGrpSpPr>
          <p:grpSpPr>
            <a:xfrm>
              <a:off x="-8334" y="1196752"/>
              <a:ext cx="6923858" cy="5576477"/>
              <a:chOff x="-8334" y="1196752"/>
              <a:chExt cx="6923858" cy="5576477"/>
            </a:xfrm>
          </p:grpSpPr>
          <p:grpSp>
            <p:nvGrpSpPr>
              <p:cNvPr id="3" name="Ομάδα 2"/>
              <p:cNvGrpSpPr/>
              <p:nvPr/>
            </p:nvGrpSpPr>
            <p:grpSpPr>
              <a:xfrm>
                <a:off x="827584" y="4107964"/>
                <a:ext cx="6087940" cy="2665265"/>
                <a:chOff x="827584" y="4107964"/>
                <a:chExt cx="6087940" cy="2665265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4107964"/>
                  <a:ext cx="2503185" cy="1710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48021" y="5065124"/>
                  <a:ext cx="2279955" cy="17081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2339" y="4895583"/>
                  <a:ext cx="2503185" cy="18776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6157" y="4581128"/>
                  <a:ext cx="1548434" cy="17291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-8334" y="1196752"/>
                <a:ext cx="3912711" cy="276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l-GR" sz="2400" dirty="0" smtClean="0">
                    <a:solidFill>
                      <a:srgbClr val="C00000"/>
                    </a:solidFill>
                  </a:rPr>
                  <a:t>Διαφυγή στερεών, ιλύος.</a:t>
                </a:r>
              </a:p>
              <a:p>
                <a:pPr>
                  <a:spcBef>
                    <a:spcPts val="1200"/>
                  </a:spcBef>
                </a:pPr>
                <a:r>
                  <a:rPr lang="el-GR" sz="2400" dirty="0" smtClean="0">
                    <a:solidFill>
                      <a:srgbClr val="C00000"/>
                    </a:solidFill>
                  </a:rPr>
                  <a:t>Προβλήματα αφρισμού. </a:t>
                </a:r>
              </a:p>
              <a:p>
                <a:pPr>
                  <a:spcBef>
                    <a:spcPts val="1200"/>
                  </a:spcBef>
                </a:pPr>
                <a:r>
                  <a:rPr lang="el-GR" sz="2400" dirty="0" smtClean="0">
                    <a:solidFill>
                      <a:srgbClr val="C00000"/>
                    </a:solidFill>
                  </a:rPr>
                  <a:t>Λειτουργία χωνευτών και έργων επεξεργασίας ιλύος. </a:t>
                </a:r>
              </a:p>
              <a:p>
                <a:pPr>
                  <a:spcBef>
                    <a:spcPts val="1200"/>
                  </a:spcBef>
                </a:pPr>
                <a:r>
                  <a:rPr lang="el-GR" sz="2400" dirty="0" smtClean="0">
                    <a:solidFill>
                      <a:srgbClr val="C00000"/>
                    </a:solidFill>
                  </a:rPr>
                  <a:t>Περιορισμός δυναμικότητας εγκατάσταση</a:t>
                </a:r>
                <a:r>
                  <a:rPr lang="el-GR" sz="2400" dirty="0">
                    <a:solidFill>
                      <a:srgbClr val="C00000"/>
                    </a:solidFill>
                  </a:rPr>
                  <a:t>ς.</a:t>
                </a:r>
              </a:p>
            </p:txBody>
          </p:sp>
        </p:grpSp>
        <p:sp>
          <p:nvSpPr>
            <p:cNvPr id="7" name="Ορθογώνιο 6"/>
            <p:cNvSpPr/>
            <p:nvPr/>
          </p:nvSpPr>
          <p:spPr>
            <a:xfrm>
              <a:off x="4636373" y="3501008"/>
              <a:ext cx="4572000" cy="12772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l-GR" sz="2400" dirty="0">
                  <a:solidFill>
                    <a:schemeClr val="accent1">
                      <a:lumMod val="75000"/>
                    </a:schemeClr>
                  </a:solidFill>
                </a:rPr>
                <a:t>Διακριτή συλλογή, απομάκρυνση, επεξεργασία</a:t>
              </a:r>
            </a:p>
            <a:p>
              <a:pPr>
                <a:spcAft>
                  <a:spcPts val="600"/>
                </a:spcAft>
              </a:pPr>
              <a:r>
                <a:rPr lang="el-GR" sz="2400" dirty="0">
                  <a:solidFill>
                    <a:schemeClr val="accent1">
                      <a:lumMod val="75000"/>
                    </a:schemeClr>
                  </a:solidFill>
                </a:rPr>
                <a:t>Χρήση Μεμβρανών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728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- Ορθογώνιο"/>
          <p:cNvSpPr/>
          <p:nvPr/>
        </p:nvSpPr>
        <p:spPr>
          <a:xfrm>
            <a:off x="4211960" y="2121313"/>
            <a:ext cx="48237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i="0" u="none" strike="noStrike" kern="0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Διερεύνηση της τυχης </a:t>
            </a:r>
            <a:r>
              <a:rPr kumimoji="0" lang="el-GR" sz="1400" i="0" u="none" strike="noStrike" kern="0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οργανικων μικρορυπαντων κατα την </a:t>
            </a:r>
            <a:r>
              <a:rPr kumimoji="0" lang="el-GR" sz="1400" i="0" u="none" strike="noStrike" kern="0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επεξεργσια </a:t>
            </a:r>
            <a:r>
              <a:rPr kumimoji="0" lang="el-GR" sz="1400" i="0" u="none" strike="noStrike" kern="0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των υγρων αποβλητων και μελετη </a:t>
            </a:r>
            <a:r>
              <a:rPr kumimoji="0" lang="el-GR" sz="1400" i="0" u="none" strike="noStrike" kern="0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της συμπεριφορας τους </a:t>
            </a:r>
            <a:r>
              <a:rPr kumimoji="0" lang="el-GR" sz="1400" i="0" u="none" strike="noStrike" kern="0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κατα τη </a:t>
            </a:r>
            <a:r>
              <a:rPr kumimoji="0" lang="el-GR" sz="1400" i="0" u="none" strike="noStrike" kern="0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διαθση επεξεργσμενων </a:t>
            </a:r>
            <a:r>
              <a:rPr kumimoji="0" lang="el-GR" sz="1400" i="0" u="none" strike="noStrike" kern="0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αποβλητων </a:t>
            </a:r>
            <a:r>
              <a:rPr kumimoji="0" lang="el-GR" sz="1400" i="0" u="none" strike="noStrike" kern="0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στο </a:t>
            </a:r>
            <a:r>
              <a:rPr kumimoji="0" lang="el-GR" sz="1400" i="0" u="none" strike="noStrike" kern="0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t>υδατικο περιβαλλον</a:t>
            </a:r>
          </a:p>
        </p:txBody>
      </p:sp>
      <p:sp>
        <p:nvSpPr>
          <p:cNvPr id="2" name="Rectangle 1"/>
          <p:cNvSpPr/>
          <p:nvPr/>
        </p:nvSpPr>
        <p:spPr>
          <a:xfrm>
            <a:off x="4953786" y="1540181"/>
            <a:ext cx="247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WATERMICROPOL</a:t>
            </a:r>
            <a:endParaRPr lang="el-GR" sz="2400" dirty="0">
              <a:solidFill>
                <a:prstClr val="black"/>
              </a:solidFill>
            </a:endParaRPr>
          </a:p>
        </p:txBody>
      </p:sp>
      <p:pic>
        <p:nvPicPr>
          <p:cNvPr id="5" name="Picture 5" descr="stagona 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584" y="1339520"/>
            <a:ext cx="79216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7145"/>
            <a:ext cx="3152374" cy="164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9" y="5033442"/>
            <a:ext cx="3381660" cy="182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894" y="3213012"/>
            <a:ext cx="82083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l-GR" sz="1600" dirty="0" smtClean="0">
                <a:solidFill>
                  <a:prstClr val="black"/>
                </a:solidFill>
              </a:rPr>
              <a:t>Μεταξύ άλλων διερευνάται η </a:t>
            </a:r>
            <a:r>
              <a:rPr lang="el-GR" sz="1600" dirty="0">
                <a:solidFill>
                  <a:prstClr val="black"/>
                </a:solidFill>
              </a:rPr>
              <a:t>συμπεριφορά τεσσάρων κατηγοριών συνθετικών οργανικών ενώσεων </a:t>
            </a:r>
            <a:r>
              <a:rPr lang="el-GR" sz="1600" dirty="0" smtClean="0">
                <a:solidFill>
                  <a:prstClr val="black"/>
                </a:solidFill>
              </a:rPr>
              <a:t>κατά </a:t>
            </a:r>
            <a:r>
              <a:rPr lang="el-GR" sz="1600" dirty="0">
                <a:solidFill>
                  <a:prstClr val="black"/>
                </a:solidFill>
              </a:rPr>
              <a:t>την επεξεργασία των υγρών αστικών αποβλήτων και της ιλύος </a:t>
            </a:r>
            <a:r>
              <a:rPr lang="el-GR" sz="1600" dirty="0" smtClean="0">
                <a:solidFill>
                  <a:prstClr val="black"/>
                </a:solidFill>
              </a:rPr>
              <a:t>καθώς και η </a:t>
            </a:r>
            <a:r>
              <a:rPr lang="el-GR" sz="1600" dirty="0">
                <a:solidFill>
                  <a:prstClr val="black"/>
                </a:solidFill>
              </a:rPr>
              <a:t>τύχης τους κατά τη διάθεση των επεξεργασμένων αποβλήτων στους υδατικούς αποδέκτες. Οι παραπάνω ενώσεις ανήκουν στην κατηγορία των αναδυόμενων ρύπων προτεραιότητας  (</a:t>
            </a:r>
            <a:r>
              <a:rPr lang="en-US" sz="1600" i="1" dirty="0">
                <a:solidFill>
                  <a:prstClr val="black"/>
                </a:solidFill>
              </a:rPr>
              <a:t>emerging contaminants</a:t>
            </a:r>
            <a:r>
              <a:rPr lang="el-GR" sz="1600" dirty="0">
                <a:solidFill>
                  <a:prstClr val="black"/>
                </a:solidFill>
              </a:rPr>
              <a:t>) και παρουσιάζουν σημαντικό </a:t>
            </a:r>
            <a:r>
              <a:rPr lang="el-GR" sz="1600" dirty="0" smtClean="0">
                <a:solidFill>
                  <a:prstClr val="black"/>
                </a:solidFill>
              </a:rPr>
              <a:t>ενδιαφέρον </a:t>
            </a:r>
            <a:r>
              <a:rPr lang="el-GR" sz="1600" dirty="0">
                <a:solidFill>
                  <a:prstClr val="black"/>
                </a:solidFill>
              </a:rPr>
              <a:t>εξαιτίας της ευρείας χρήσης τους, της συχνής ανίχνευσής τους στα υγρά απόβλητα και των επιπτώσεων τους στους υδρόβιους οργανισμούς (ενδοκρινικές διαταραχές, βιοσυσσώρευση).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Τίτλο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103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sz="2400" dirty="0"/>
              <a:t>Διερεύνηση των επιδράσεων της διάθεσης οργανικών </a:t>
            </a:r>
            <a:r>
              <a:rPr lang="el-GR" sz="2400" dirty="0" err="1"/>
              <a:t>μικρορυπαντών</a:t>
            </a:r>
            <a:r>
              <a:rPr lang="el-GR" sz="2400" dirty="0"/>
              <a:t> στο υδάτινο περιβάλλον και ανάπτυξη τεχνολογιών απομάκρυνσής των από τα υγρά απόβλητα</a:t>
            </a:r>
          </a:p>
        </p:txBody>
      </p:sp>
    </p:spTree>
    <p:extLst>
      <p:ext uri="{BB962C8B-B14F-4D97-AF65-F5344CB8AC3E}">
        <p14:creationId xmlns:p14="http://schemas.microsoft.com/office/powerpoint/2010/main" val="216279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469" y="2060848"/>
            <a:ext cx="838850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2060"/>
                </a:solidFill>
                <a:ea typeface="Calibri"/>
                <a:cs typeface="Times New Roman"/>
              </a:rPr>
              <a:t>Ανάπτυξη </a:t>
            </a:r>
            <a:r>
              <a:rPr lang="el-GR" dirty="0">
                <a:solidFill>
                  <a:srgbClr val="002060"/>
                </a:solidFill>
                <a:ea typeface="Calibri"/>
                <a:cs typeface="Times New Roman"/>
              </a:rPr>
              <a:t>και </a:t>
            </a:r>
            <a:r>
              <a:rPr lang="el-GR" sz="2400" dirty="0">
                <a:solidFill>
                  <a:srgbClr val="002060"/>
                </a:solidFill>
                <a:ea typeface="Calibri"/>
                <a:cs typeface="Times New Roman"/>
              </a:rPr>
              <a:t>βελτιστοποίηση </a:t>
            </a:r>
            <a:r>
              <a:rPr lang="el-GR" dirty="0">
                <a:solidFill>
                  <a:srgbClr val="002060"/>
                </a:solidFill>
                <a:ea typeface="Calibri"/>
                <a:cs typeface="Times New Roman"/>
              </a:rPr>
              <a:t>αποκεντρωμένων συστημάτων επεξεργασίας και επαναχρησιμοποίησης υγρών </a:t>
            </a:r>
            <a:r>
              <a:rPr lang="el-GR" dirty="0" smtClean="0">
                <a:solidFill>
                  <a:srgbClr val="002060"/>
                </a:solidFill>
                <a:ea typeface="Calibri"/>
                <a:cs typeface="Times New Roman"/>
              </a:rPr>
              <a:t>αποβλήτων</a:t>
            </a:r>
            <a:r>
              <a:rPr lang="en-GB" dirty="0" smtClean="0">
                <a:solidFill>
                  <a:srgbClr val="002060"/>
                </a:solidFill>
                <a:ea typeface="Calibri"/>
                <a:cs typeface="Times New Roman"/>
              </a:rPr>
              <a:t>.</a:t>
            </a:r>
            <a:r>
              <a:rPr lang="el-GR" dirty="0" smtClean="0">
                <a:solidFill>
                  <a:srgbClr val="002060"/>
                </a:solidFill>
                <a:ea typeface="Calibri"/>
                <a:cs typeface="Times New Roman"/>
              </a:rPr>
              <a:t> Έμφαση </a:t>
            </a:r>
            <a:r>
              <a:rPr lang="el-GR" dirty="0">
                <a:solidFill>
                  <a:srgbClr val="002060"/>
                </a:solidFill>
                <a:ea typeface="Calibri"/>
                <a:cs typeface="Times New Roman"/>
              </a:rPr>
              <a:t>θα δοθεί στην ανάπτυξη </a:t>
            </a:r>
            <a:r>
              <a:rPr lang="el-GR" sz="2400" dirty="0">
                <a:solidFill>
                  <a:srgbClr val="002060"/>
                </a:solidFill>
                <a:ea typeface="Calibri"/>
                <a:cs typeface="Times New Roman"/>
              </a:rPr>
              <a:t>καινοτόμων</a:t>
            </a:r>
            <a:r>
              <a:rPr lang="el-GR" dirty="0">
                <a:solidFill>
                  <a:srgbClr val="002060"/>
                </a:solidFill>
                <a:ea typeface="Calibri"/>
                <a:cs typeface="Times New Roman"/>
              </a:rPr>
              <a:t> χαμηλού κόστους </a:t>
            </a:r>
            <a:r>
              <a:rPr lang="el-GR" sz="2400" dirty="0">
                <a:solidFill>
                  <a:srgbClr val="002060"/>
                </a:solidFill>
                <a:ea typeface="Calibri"/>
                <a:cs typeface="Times New Roman"/>
              </a:rPr>
              <a:t>αποκεντρωμένων συστημάτων </a:t>
            </a:r>
            <a:r>
              <a:rPr lang="el-GR" dirty="0">
                <a:solidFill>
                  <a:srgbClr val="002060"/>
                </a:solidFill>
                <a:ea typeface="Calibri"/>
                <a:cs typeface="Times New Roman"/>
              </a:rPr>
              <a:t>επεξεργασίας που θα είναι απλά στη λειτουργία, θα επιτυγχάνουν μείωση των κινδύνων διάθεσης των λυμάτων και θα προάγουν εναλλακτικές μεθόδους </a:t>
            </a:r>
            <a:r>
              <a:rPr lang="el-GR" sz="2400" dirty="0">
                <a:solidFill>
                  <a:srgbClr val="002060"/>
                </a:solidFill>
                <a:ea typeface="Calibri"/>
                <a:cs typeface="Times New Roman"/>
              </a:rPr>
              <a:t>επαναχρησιμοποίησης </a:t>
            </a:r>
            <a:r>
              <a:rPr lang="el-GR" dirty="0">
                <a:solidFill>
                  <a:srgbClr val="002060"/>
                </a:solidFill>
                <a:ea typeface="Calibri"/>
                <a:cs typeface="Times New Roman"/>
              </a:rPr>
              <a:t>των λυμάτων και </a:t>
            </a:r>
            <a:r>
              <a:rPr lang="el-GR" sz="2400" dirty="0">
                <a:solidFill>
                  <a:srgbClr val="002060"/>
                </a:solidFill>
                <a:ea typeface="Calibri"/>
                <a:cs typeface="Times New Roman"/>
              </a:rPr>
              <a:t>ανάκτησης ενέργειας</a:t>
            </a:r>
            <a:r>
              <a:rPr lang="el-GR" dirty="0">
                <a:solidFill>
                  <a:srgbClr val="002060"/>
                </a:solidFill>
                <a:ea typeface="Calibri"/>
                <a:cs typeface="Times New Roman"/>
              </a:rPr>
              <a:t>. </a:t>
            </a:r>
            <a:r>
              <a:rPr lang="el-GR" dirty="0" smtClean="0">
                <a:solidFill>
                  <a:srgbClr val="002060"/>
                </a:solidFill>
                <a:ea typeface="Calibri"/>
                <a:cs typeface="Times New Roman"/>
              </a:rPr>
              <a:t>Ανάλυση </a:t>
            </a:r>
            <a:r>
              <a:rPr lang="el-GR" dirty="0">
                <a:solidFill>
                  <a:srgbClr val="002060"/>
                </a:solidFill>
                <a:ea typeface="Calibri"/>
                <a:cs typeface="Times New Roman"/>
              </a:rPr>
              <a:t>των </a:t>
            </a:r>
            <a:r>
              <a:rPr lang="el-GR" sz="2400" dirty="0">
                <a:solidFill>
                  <a:srgbClr val="002060"/>
                </a:solidFill>
                <a:ea typeface="Calibri"/>
                <a:cs typeface="Times New Roman"/>
              </a:rPr>
              <a:t>τεχνικών, κοινωνικών και οικονομικών παραγόντων</a:t>
            </a:r>
            <a:r>
              <a:rPr lang="el-GR" dirty="0">
                <a:solidFill>
                  <a:srgbClr val="002060"/>
                </a:solidFill>
                <a:ea typeface="Calibri"/>
                <a:cs typeface="Times New Roman"/>
              </a:rPr>
              <a:t> που πιθανόν εμποδίζουν την ανάπτυξη και εφαρμογή τέτοιων συστημάτων στην Ελλάδα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413469" y="7665"/>
            <a:ext cx="83885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</a:rPr>
              <a:t>Διαχείριση Υγρών </a:t>
            </a:r>
            <a:r>
              <a:rPr lang="el-GR" sz="3200" b="1" dirty="0" smtClean="0">
                <a:solidFill>
                  <a:srgbClr val="002060"/>
                </a:solidFill>
              </a:rPr>
              <a:t>Αποβλήτων - </a:t>
            </a:r>
            <a:r>
              <a:rPr lang="el-GR" sz="3200" b="1" dirty="0">
                <a:solidFill>
                  <a:srgbClr val="002060"/>
                </a:solidFill>
              </a:rPr>
              <a:t>Εξοικονόμηση, ανακύκλωση, επαναχρησιμοποίηση και αποκεντρωμένα συστήματα</a:t>
            </a:r>
            <a:endParaRPr lang="el-GR" sz="3200" b="1" dirty="0" smtClean="0">
              <a:solidFill>
                <a:srgbClr val="002060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944" y="5229200"/>
            <a:ext cx="2101056" cy="140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7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Γωνίες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Γωνίες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ωνίε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460</TotalTime>
  <Words>1643</Words>
  <Application>Microsoft Office PowerPoint</Application>
  <PresentationFormat>Προβολή στην οθόνη (4:3)</PresentationFormat>
  <Paragraphs>164</Paragraphs>
  <Slides>24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Γωνίες</vt:lpstr>
      <vt:lpstr>Η Ερευνα και η ΚαινοτομΙα στον τομΕα τηΣ διαχεΙρισηΣ υγρΩν αποβλΗτων</vt:lpstr>
      <vt:lpstr>Παρουσίαση του PowerPoint</vt:lpstr>
      <vt:lpstr>Παρουσίαση του PowerPoint</vt:lpstr>
      <vt:lpstr>Παρουσίαση του PowerPoint</vt:lpstr>
      <vt:lpstr>Developing on line tools to monitor, control and mitigate GHG emissions in WWTPS</vt:lpstr>
      <vt:lpstr>Integrated nitrogen via nitrite removal and biopolymers and phosphorus recovery in the reject water treatment line </vt:lpstr>
      <vt:lpstr>ΛειτουργικΑ προβλΗματα σε εγκαταστΑσειΣ επεξεργασΙαΣ λυμΑτων: το πρόβλημα της διογκωμένης ιλύος</vt:lpstr>
      <vt:lpstr>Διερεύνηση των επιδράσεων της διάθεσης οργανικών μικρορυπαντών στο υδάτινο περιβάλλον και ανάπτυξη τεχνολογιών απομάκρυνσής των από τα υγρά απόβλητα</vt:lpstr>
      <vt:lpstr>Παρουσίαση του PowerPoint</vt:lpstr>
      <vt:lpstr>ΔυνατΟτητεΣ ΕπαναχρησιμοπΟΙησηΣ μΕσω εδαφικΗΣ διΑθεσηΣ</vt:lpstr>
      <vt:lpstr>Παρουσίαση του PowerPoint</vt:lpstr>
      <vt:lpstr>Demonstrate ecosystem services enabling innovation in the water sector</vt:lpstr>
      <vt:lpstr>εξοικονΟμηση και ανΑκτηση νερΟΥ-επαναχρησιμοποΙηση επεξεργασμΕνων λυμΑτων-βελτιστοποΙηση διανομΗΣ</vt:lpstr>
      <vt:lpstr>διερεύνηση της αλληλεπίδρασης μεταξύ της αστικής ανάπτυξης και των υποδομών νερού στην πόλη με έμφαση σε καινοτόμες παρεμβάσεις κατανεμημένης διαχείρισης </vt:lpstr>
      <vt:lpstr>διερεύνηση της αλληλεπίδρασης μεταξύ της αστικής ανάπτυξης και των υποδομών νερού στην πόλη με έμφαση σε καινοτόμες παρεμβάσεις κατανεμημένης διαχείρισης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ΑποκατΑσταση ρυπασμΕνων υπΟγειων νερΩν</vt:lpstr>
      <vt:lpstr>Ανάπτυξη και Εφαρμογή Καινοτόμων και Ολοκληρωμένων Εργαλείων για την Παρακολούθηση και Διαχείριση Λεκανών ΑπορροήΣ</vt:lpstr>
      <vt:lpstr>Sharing Water-related Information to Tackle Changes in the Hydrosphere - for Operational Needs: SWITCH-ON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Ερευνα και η ΚαινοτομΙα στον τομΕα τηΣ διαχεΙρισηΣ υγρΩν αποβλΗτων</dc:title>
  <dc:creator>ΕΥΓΕΝΙΑ ΓΑΒΑΛΑΚΗ</dc:creator>
  <cp:lastModifiedBy>ΕΥΓΕΝΙΑ ΓΑΒΑΛΑΚΗ</cp:lastModifiedBy>
  <cp:revision>147</cp:revision>
  <dcterms:created xsi:type="dcterms:W3CDTF">2016-01-19T10:50:56Z</dcterms:created>
  <dcterms:modified xsi:type="dcterms:W3CDTF">2016-01-21T19:02:22Z</dcterms:modified>
</cp:coreProperties>
</file>