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71"/>
  </p:notesMasterIdLst>
  <p:sldIdLst>
    <p:sldId id="289" r:id="rId3"/>
    <p:sldId id="372"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09" r:id="rId19"/>
    <p:sldId id="310" r:id="rId20"/>
    <p:sldId id="311" r:id="rId21"/>
    <p:sldId id="315" r:id="rId22"/>
    <p:sldId id="317" r:id="rId23"/>
    <p:sldId id="318" r:id="rId24"/>
    <p:sldId id="319"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87" r:id="rId49"/>
    <p:sldId id="388" r:id="rId50"/>
    <p:sldId id="346" r:id="rId51"/>
    <p:sldId id="348" r:id="rId52"/>
    <p:sldId id="349" r:id="rId53"/>
    <p:sldId id="350" r:id="rId54"/>
    <p:sldId id="352" r:id="rId55"/>
    <p:sldId id="353" r:id="rId56"/>
    <p:sldId id="355" r:id="rId57"/>
    <p:sldId id="356" r:id="rId58"/>
    <p:sldId id="357" r:id="rId59"/>
    <p:sldId id="360" r:id="rId60"/>
    <p:sldId id="361" r:id="rId61"/>
    <p:sldId id="362" r:id="rId62"/>
    <p:sldId id="363" r:id="rId63"/>
    <p:sldId id="364" r:id="rId64"/>
    <p:sldId id="365" r:id="rId65"/>
    <p:sldId id="366" r:id="rId66"/>
    <p:sldId id="367" r:id="rId67"/>
    <p:sldId id="368" r:id="rId68"/>
    <p:sldId id="389" r:id="rId69"/>
    <p:sldId id="371" r:id="rId7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33B80-E243-4797-8BA6-E11A6F0F3BEB}" type="datetimeFigureOut">
              <a:rPr lang="el-GR" smtClean="0"/>
              <a:t>22/1/2016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BFFB7-0F74-4FDD-A4EB-D354A91D9634}" type="slidenum">
              <a:rPr lang="el-GR" smtClean="0"/>
              <a:t>‹#›</a:t>
            </a:fld>
            <a:endParaRPr lang="el-GR"/>
          </a:p>
        </p:txBody>
      </p:sp>
    </p:spTree>
    <p:extLst>
      <p:ext uri="{BB962C8B-B14F-4D97-AF65-F5344CB8AC3E}">
        <p14:creationId xmlns:p14="http://schemas.microsoft.com/office/powerpoint/2010/main" val="269592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A996975-9245-4403-A80E-89692177896D}" type="slidenum">
              <a:rPr lang="el-GR" altLang="en-US"/>
              <a:pPr algn="r" eaLnBrk="1" hangingPunct="1">
                <a:spcBef>
                  <a:spcPct val="0"/>
                </a:spcBef>
              </a:pPr>
              <a:t>48</a:t>
            </a:fld>
            <a:endParaRPr lang="el-GR" altLang="en-US"/>
          </a:p>
        </p:txBody>
      </p:sp>
    </p:spTree>
    <p:extLst>
      <p:ext uri="{BB962C8B-B14F-4D97-AF65-F5344CB8AC3E}">
        <p14:creationId xmlns:p14="http://schemas.microsoft.com/office/powerpoint/2010/main" val="254216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883A05-716F-48E0-B7C8-EF6CCB95ED60}" type="slidenum">
              <a:rPr lang="el-GR" altLang="en-US">
                <a:solidFill>
                  <a:srgbClr val="000000"/>
                </a:solidFill>
              </a:rPr>
              <a:pPr eaLnBrk="1" hangingPunct="1">
                <a:spcBef>
                  <a:spcPct val="0"/>
                </a:spcBef>
              </a:pPr>
              <a:t>57</a:t>
            </a:fld>
            <a:endParaRPr lang="el-GR"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348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7552B94-EF53-4632-98AD-169782090B43}" type="slidenum">
              <a:rPr lang="el-GR" altLang="en-US">
                <a:solidFill>
                  <a:srgbClr val="000000"/>
                </a:solidFill>
              </a:rPr>
              <a:pPr eaLnBrk="1" hangingPunct="1">
                <a:spcBef>
                  <a:spcPct val="0"/>
                </a:spcBef>
              </a:pPr>
              <a:t>58</a:t>
            </a:fld>
            <a:endParaRPr lang="el-GR" altLang="en-US">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0106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2E5C06-562E-410E-A66B-56D021C1413E}" type="slidenum">
              <a:rPr lang="el-GR" altLang="en-US">
                <a:solidFill>
                  <a:srgbClr val="000000"/>
                </a:solidFill>
              </a:rPr>
              <a:pPr eaLnBrk="1" hangingPunct="1">
                <a:spcBef>
                  <a:spcPct val="0"/>
                </a:spcBef>
              </a:pPr>
              <a:t>59</a:t>
            </a:fld>
            <a:endParaRPr lang="el-GR" altLang="en-US">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7189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1421650-1A52-4A05-88C8-1127CD872F2B}" type="slidenum">
              <a:rPr lang="el-GR" altLang="en-US">
                <a:solidFill>
                  <a:srgbClr val="000000"/>
                </a:solidFill>
              </a:rPr>
              <a:pPr eaLnBrk="1" hangingPunct="1">
                <a:spcBef>
                  <a:spcPct val="0"/>
                </a:spcBef>
              </a:pPr>
              <a:t>60</a:t>
            </a:fld>
            <a:endParaRPr lang="el-GR" altLang="en-US">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4788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B00554E-B2F6-4FC2-A275-3833DDC54CB4}" type="slidenum">
              <a:rPr lang="el-GR" altLang="en-US">
                <a:solidFill>
                  <a:srgbClr val="000000"/>
                </a:solidFill>
              </a:rPr>
              <a:pPr eaLnBrk="1" hangingPunct="1">
                <a:spcBef>
                  <a:spcPct val="0"/>
                </a:spcBef>
              </a:pPr>
              <a:t>62</a:t>
            </a:fld>
            <a:endParaRPr lang="el-GR" alt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8457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C644685-2455-45FB-8F71-B0BD3DD93E73}" type="slidenum">
              <a:rPr lang="el-GR" altLang="en-US">
                <a:solidFill>
                  <a:srgbClr val="000000"/>
                </a:solidFill>
              </a:rPr>
              <a:pPr eaLnBrk="1" hangingPunct="1">
                <a:spcBef>
                  <a:spcPct val="0"/>
                </a:spcBef>
              </a:pPr>
              <a:t>63</a:t>
            </a:fld>
            <a:endParaRPr lang="el-GR"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1074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1" y="1"/>
            <a:ext cx="12187767"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512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512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512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512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grpSp>
        <p:sp>
          <p:nvSpPr>
            <p:cNvPr id="512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513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grpSp>
      <p:sp>
        <p:nvSpPr>
          <p:cNvPr id="513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l-GR" altLang="el-GR" noProof="0" smtClean="0"/>
              <a:t>Κάντε κλικ για να επεξεργαστείτε τον τίτλο</a:t>
            </a:r>
          </a:p>
        </p:txBody>
      </p:sp>
      <p:sp>
        <p:nvSpPr>
          <p:cNvPr id="513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l-GR" altLang="el-GR" noProof="0" smtClean="0"/>
              <a:t>Κάντε κλικ για να επεξεργαστείτε τον υπότιτλο του υποδείγματος</a:t>
            </a:r>
          </a:p>
        </p:txBody>
      </p:sp>
      <p:sp>
        <p:nvSpPr>
          <p:cNvPr id="5133" name="Rectangle 13"/>
          <p:cNvSpPr>
            <a:spLocks noGrp="1" noChangeArrowheads="1"/>
          </p:cNvSpPr>
          <p:nvPr>
            <p:ph type="dt" sz="quarter" idx="2"/>
          </p:nvPr>
        </p:nvSpPr>
        <p:spPr>
          <a:xfrm>
            <a:off x="609600" y="6248400"/>
            <a:ext cx="2844800" cy="476250"/>
          </a:xfrm>
        </p:spPr>
        <p:txBody>
          <a:bodyPr/>
          <a:lstStyle>
            <a:lvl1pPr>
              <a:defRPr/>
            </a:lvl1pPr>
          </a:lstStyle>
          <a:p>
            <a:endParaRPr lang="el-GR" altLang="el-GR">
              <a:solidFill>
                <a:srgbClr val="FFFFFF"/>
              </a:solidFill>
            </a:endParaRPr>
          </a:p>
        </p:txBody>
      </p:sp>
      <p:sp>
        <p:nvSpPr>
          <p:cNvPr id="5134" name="Rectangle 14"/>
          <p:cNvSpPr>
            <a:spLocks noGrp="1" noChangeArrowheads="1"/>
          </p:cNvSpPr>
          <p:nvPr>
            <p:ph type="ftr" sz="quarter" idx="3"/>
          </p:nvPr>
        </p:nvSpPr>
        <p:spPr>
          <a:xfrm>
            <a:off x="4165600" y="6251575"/>
            <a:ext cx="3860800" cy="476250"/>
          </a:xfrm>
        </p:spPr>
        <p:txBody>
          <a:bodyPr/>
          <a:lstStyle>
            <a:lvl1pPr>
              <a:defRPr/>
            </a:lvl1pPr>
          </a:lstStyle>
          <a:p>
            <a:endParaRPr lang="el-GR" altLang="el-GR">
              <a:solidFill>
                <a:srgbClr val="FFFFFF"/>
              </a:solidFill>
            </a:endParaRPr>
          </a:p>
        </p:txBody>
      </p:sp>
      <p:sp>
        <p:nvSpPr>
          <p:cNvPr id="5135" name="Rectangle 15"/>
          <p:cNvSpPr>
            <a:spLocks noGrp="1" noChangeArrowheads="1"/>
          </p:cNvSpPr>
          <p:nvPr>
            <p:ph type="sldNum" sz="quarter" idx="4"/>
          </p:nvPr>
        </p:nvSpPr>
        <p:spPr>
          <a:xfrm>
            <a:off x="8737600" y="6254750"/>
            <a:ext cx="2844800" cy="476250"/>
          </a:xfrm>
        </p:spPr>
        <p:txBody>
          <a:bodyPr/>
          <a:lstStyle>
            <a:lvl1pPr>
              <a:defRPr/>
            </a:lvl1pPr>
          </a:lstStyle>
          <a:p>
            <a:fld id="{10C84157-8F8C-4C2C-B823-E6E3CAEBD6B2}"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41086563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25D8F8E-AB10-4316-89FB-6BF5F498BD0B}" type="slidenum">
              <a:rPr lang="el-GR" altLang="el-GR">
                <a:solidFill>
                  <a:srgbClr val="FFFFFF"/>
                </a:solidFill>
              </a:rPr>
              <a:pPr/>
              <a:t>‹#›</a:t>
            </a:fld>
            <a:endParaRPr lang="el-GR" altLang="el-GR">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59584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E80879E-0124-459E-A72D-4AB642447C5C}" type="slidenum">
              <a:rPr lang="el-GR" altLang="el-GR">
                <a:solidFill>
                  <a:srgbClr val="FFFFFF"/>
                </a:solidFill>
              </a:rPr>
              <a:pPr/>
              <a:t>‹#›</a:t>
            </a:fld>
            <a:endParaRPr lang="el-GR" altLang="el-GR">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426719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endParaRPr lang="el-GR"/>
          </a:p>
        </p:txBody>
      </p:sp>
      <p:sp>
        <p:nvSpPr>
          <p:cNvPr id="4" name="Date Placeholder 3"/>
          <p:cNvSpPr>
            <a:spLocks noGrp="1"/>
          </p:cNvSpPr>
          <p:nvPr>
            <p:ph type="dt" sz="half" idx="10"/>
          </p:nvPr>
        </p:nvSpPr>
        <p:spPr>
          <a:xfrm>
            <a:off x="609600" y="6251575"/>
            <a:ext cx="2844800" cy="476250"/>
          </a:xfrm>
        </p:spPr>
        <p:txBody>
          <a:bodyPr/>
          <a:lstStyle>
            <a:lvl1pPr>
              <a:defRPr/>
            </a:lvl1pPr>
          </a:lstStyle>
          <a:p>
            <a:endParaRPr lang="el-GR" altLang="el-GR">
              <a:solidFill>
                <a:srgbClr val="FFFFFF"/>
              </a:solidFill>
            </a:endParaRPr>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fld id="{420E76A0-4014-4C08-9222-D89EE6D4873C}" type="slidenum">
              <a:rPr lang="el-GR" altLang="el-GR">
                <a:solidFill>
                  <a:srgbClr val="FFFFFF"/>
                </a:solidFill>
              </a:rPr>
              <a:pPr/>
              <a:t>‹#›</a:t>
            </a:fld>
            <a:endParaRPr lang="el-GR" altLang="el-GR">
              <a:solidFill>
                <a:srgbClr val="FFFFFF"/>
              </a:solidFill>
            </a:endParaRPr>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905386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l-GR" altLang="el-GR">
              <a:solidFill>
                <a:srgbClr val="FFFFFF"/>
              </a:solidFill>
            </a:endParaRPr>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6F6DE511-4351-4DA3-B57B-039921568E6B}" type="slidenum">
              <a:rPr lang="el-GR" altLang="el-GR">
                <a:solidFill>
                  <a:srgbClr val="FFFFFF"/>
                </a:solidFill>
              </a:rPr>
              <a:pPr/>
              <a:t>‹#›</a:t>
            </a:fld>
            <a:endParaRPr lang="el-GR" altLang="el-GR">
              <a:solidFill>
                <a:srgbClr val="FFFFFF"/>
              </a:solidFill>
            </a:endParaRPr>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4216905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l-GR" altLang="el-GR">
              <a:solidFill>
                <a:srgbClr val="FFFFFF"/>
              </a:solidFill>
            </a:endParaRPr>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36C191C7-95FB-4949-9D04-195E8B55550B}" type="slidenum">
              <a:rPr lang="el-GR" altLang="el-GR">
                <a:solidFill>
                  <a:srgbClr val="FFFFFF"/>
                </a:solidFill>
              </a:rPr>
              <a:pPr/>
              <a:t>‹#›</a:t>
            </a:fld>
            <a:endParaRPr lang="el-GR" altLang="el-GR">
              <a:solidFill>
                <a:srgbClr val="FFFFFF"/>
              </a:solidFill>
            </a:endParaRPr>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6391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grpSp>
      <p:sp>
        <p:nvSpPr>
          <p:cNvPr id="1537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l-GR" altLang="en-US" noProof="0" smtClean="0"/>
              <a:t>Κάντε κλικ για να επεξεργαστείτε τον τίτλο</a:t>
            </a:r>
          </a:p>
        </p:txBody>
      </p:sp>
      <p:sp>
        <p:nvSpPr>
          <p:cNvPr id="1537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l-GR" altLang="en-US" noProof="0" smtClean="0"/>
              <a:t>Κάντε κλικ για να επεξεργαστείτε τον υπότιτλο του υποδείγματος</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l-GR" alt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l-GR" alt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62669BE4-91CE-43E1-AB57-E1F68A40AE2B}" type="slidenum">
              <a:rPr lang="el-GR" altLang="en-US">
                <a:solidFill>
                  <a:srgbClr val="FFFFFF"/>
                </a:solidFill>
              </a:rPr>
              <a:pPr/>
              <a:t>‹#›</a:t>
            </a:fld>
            <a:endParaRPr lang="el-GR" altLang="en-US">
              <a:solidFill>
                <a:srgbClr val="FFFFFF"/>
              </a:solidFill>
            </a:endParaRPr>
          </a:p>
        </p:txBody>
      </p:sp>
    </p:spTree>
    <p:extLst>
      <p:ext uri="{BB962C8B-B14F-4D97-AF65-F5344CB8AC3E}">
        <p14:creationId xmlns:p14="http://schemas.microsoft.com/office/powerpoint/2010/main" val="340350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1ECC53F-9B8C-426A-9D66-80DBEF1AE423}" type="slidenum">
              <a:rPr lang="el-GR" altLang="en-US">
                <a:solidFill>
                  <a:srgbClr val="FFFFFF"/>
                </a:solidFill>
              </a:rPr>
              <a:pPr/>
              <a:t>‹#›</a:t>
            </a:fld>
            <a:endParaRPr lang="el-GR"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2857797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E70EFECF-C5ED-409B-9AAD-BC267C807212}" type="slidenum">
              <a:rPr lang="el-GR" altLang="en-US">
                <a:solidFill>
                  <a:srgbClr val="FFFFFF"/>
                </a:solidFill>
              </a:rPr>
              <a:pPr/>
              <a:t>‹#›</a:t>
            </a:fld>
            <a:endParaRPr lang="el-GR"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258287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BD80CD85-DBFE-40D2-9310-2E3103D16C80}" type="slidenum">
              <a:rPr lang="el-GR" altLang="en-US">
                <a:solidFill>
                  <a:srgbClr val="FFFFFF"/>
                </a:solidFill>
              </a:rPr>
              <a:pPr/>
              <a:t>‹#›</a:t>
            </a:fld>
            <a:endParaRPr lang="el-GR"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1995072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53A4F946-ED45-4EAE-B1DA-9A40A1C369F0}" type="slidenum">
              <a:rPr lang="el-GR" altLang="en-US">
                <a:solidFill>
                  <a:srgbClr val="FFFFFF"/>
                </a:solidFill>
              </a:rPr>
              <a:pPr/>
              <a:t>‹#›</a:t>
            </a:fld>
            <a:endParaRPr lang="el-GR"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105381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1D11676C-247F-4B6F-AEDF-FCF741AAA03F}" type="slidenum">
              <a:rPr lang="el-GR" altLang="el-GR">
                <a:solidFill>
                  <a:srgbClr val="FFFFFF"/>
                </a:solidFill>
              </a:rPr>
              <a:pPr/>
              <a:t>‹#›</a:t>
            </a:fld>
            <a:endParaRPr lang="el-GR" altLang="el-GR">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3990073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C90701F6-B421-4FD8-ABA9-0320462296A5}" type="slidenum">
              <a:rPr lang="el-GR" altLang="en-US">
                <a:solidFill>
                  <a:srgbClr val="FFFFFF"/>
                </a:solidFill>
              </a:rPr>
              <a:pPr/>
              <a:t>‹#›</a:t>
            </a:fld>
            <a:endParaRPr lang="el-GR"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3706058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14D33A40-4A6E-485A-9B26-B88C827E8E23}" type="slidenum">
              <a:rPr lang="el-GR" altLang="en-US">
                <a:solidFill>
                  <a:srgbClr val="FFFFFF"/>
                </a:solidFill>
              </a:rPr>
              <a:pPr/>
              <a:t>‹#›</a:t>
            </a:fld>
            <a:endParaRPr lang="el-GR"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1196041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C099FF59-632C-4730-9C17-B4F2ECF06854}" type="slidenum">
              <a:rPr lang="el-GR" altLang="en-US">
                <a:solidFill>
                  <a:srgbClr val="FFFFFF"/>
                </a:solidFill>
              </a:rPr>
              <a:pPr/>
              <a:t>‹#›</a:t>
            </a:fld>
            <a:endParaRPr lang="el-GR"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205896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224B893C-2B94-443B-943D-C5D28319D5D7}" type="slidenum">
              <a:rPr lang="el-GR" altLang="en-US">
                <a:solidFill>
                  <a:srgbClr val="FFFFFF"/>
                </a:solidFill>
              </a:rPr>
              <a:pPr/>
              <a:t>‹#›</a:t>
            </a:fld>
            <a:endParaRPr lang="el-GR"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368268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F0C8275-C7DF-4D4F-9B4B-FF191AB04181}" type="slidenum">
              <a:rPr lang="el-GR" altLang="en-US">
                <a:solidFill>
                  <a:srgbClr val="FFFFFF"/>
                </a:solidFill>
              </a:rPr>
              <a:pPr/>
              <a:t>‹#›</a:t>
            </a:fld>
            <a:endParaRPr lang="el-GR"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152173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090E229-E2F0-4FF6-B6D1-DA4E3409ED2C}" type="slidenum">
              <a:rPr lang="el-GR" altLang="en-US">
                <a:solidFill>
                  <a:srgbClr val="FFFFFF"/>
                </a:solidFill>
              </a:rPr>
              <a:pPr/>
              <a:t>‹#›</a:t>
            </a:fld>
            <a:endParaRPr lang="el-GR"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1902610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609C7F9F-7C73-46CD-B928-D4A9A44FE126}" type="slidenum">
              <a:rPr lang="el-GR" altLang="en-US">
                <a:solidFill>
                  <a:srgbClr val="FFFFFF"/>
                </a:solidFill>
              </a:rPr>
              <a:pPr/>
              <a:t>‹#›</a:t>
            </a:fld>
            <a:endParaRPr lang="el-GR"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3081214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E966359-DA11-4806-809C-663589377A44}" type="slidenum">
              <a:rPr lang="el-GR" altLang="en-US">
                <a:solidFill>
                  <a:srgbClr val="FFFFFF"/>
                </a:solidFill>
              </a:rPr>
              <a:pPr/>
              <a:t>‹#›</a:t>
            </a:fld>
            <a:endParaRPr lang="el-GR"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2411504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l-GR"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C80D07E7-40CD-427D-BA9F-F7E7D6846CBD}" type="slidenum">
              <a:rPr lang="el-GR" altLang="en-US">
                <a:solidFill>
                  <a:srgbClr val="FFFFFF"/>
                </a:solidFill>
              </a:rPr>
              <a:pPr/>
              <a:t>‹#›</a:t>
            </a:fld>
            <a:endParaRPr lang="el-GR"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l-GR" altLang="en-US">
              <a:solidFill>
                <a:srgbClr val="FFFFFF"/>
              </a:solidFill>
            </a:endParaRPr>
          </a:p>
        </p:txBody>
      </p:sp>
    </p:spTree>
    <p:extLst>
      <p:ext uri="{BB962C8B-B14F-4D97-AF65-F5344CB8AC3E}">
        <p14:creationId xmlns:p14="http://schemas.microsoft.com/office/powerpoint/2010/main" val="148137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9C1D22E-6E6B-4DCD-AFE2-8B2659BA95F9}" type="slidenum">
              <a:rPr lang="el-GR" altLang="el-GR">
                <a:solidFill>
                  <a:srgbClr val="FFFFFF"/>
                </a:solidFill>
              </a:rPr>
              <a:pPr/>
              <a:t>‹#›</a:t>
            </a:fld>
            <a:endParaRPr lang="el-GR" altLang="el-GR">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64935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2D48D2A-ED8E-4627-82B7-7533A06A1B52}" type="slidenum">
              <a:rPr lang="el-GR" altLang="el-GR">
                <a:solidFill>
                  <a:srgbClr val="FFFFFF"/>
                </a:solidFill>
              </a:rPr>
              <a:pPr/>
              <a:t>‹#›</a:t>
            </a:fld>
            <a:endParaRPr lang="el-GR" altLang="el-GR">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64246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ltLang="el-GR">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557E1280-F297-4F72-9ED1-9EDC19347AC4}" type="slidenum">
              <a:rPr lang="el-GR" altLang="el-GR">
                <a:solidFill>
                  <a:srgbClr val="FFFFFF"/>
                </a:solidFill>
              </a:rPr>
              <a:pPr/>
              <a:t>‹#›</a:t>
            </a:fld>
            <a:endParaRPr lang="el-GR" altLang="el-GR">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111726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ltLang="el-GR">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0E7EB1E-26EF-4069-89D1-7EC24805B113}" type="slidenum">
              <a:rPr lang="el-GR" altLang="el-GR">
                <a:solidFill>
                  <a:srgbClr val="FFFFFF"/>
                </a:solidFill>
              </a:rPr>
              <a:pPr/>
              <a:t>‹#›</a:t>
            </a:fld>
            <a:endParaRPr lang="el-GR" altLang="el-GR">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250539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ltLang="el-GR">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59754E3-7FF4-4B54-B146-A816AAC8096A}" type="slidenum">
              <a:rPr lang="el-GR" altLang="el-GR">
                <a:solidFill>
                  <a:srgbClr val="FFFFFF"/>
                </a:solidFill>
              </a:rPr>
              <a:pPr/>
              <a:t>‹#›</a:t>
            </a:fld>
            <a:endParaRPr lang="el-GR" altLang="el-GR">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2511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0E51181-733F-4789-8936-1B6E4649B7CA}" type="slidenum">
              <a:rPr lang="el-GR" altLang="el-GR">
                <a:solidFill>
                  <a:srgbClr val="FFFFFF"/>
                </a:solidFill>
              </a:rPr>
              <a:pPr/>
              <a:t>‹#›</a:t>
            </a:fld>
            <a:endParaRPr lang="el-GR" altLang="el-GR">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409271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4603F0AC-1AD8-43AA-AE0C-53D4487FE03E}" type="slidenum">
              <a:rPr lang="el-GR" altLang="el-GR">
                <a:solidFill>
                  <a:srgbClr val="FFFFFF"/>
                </a:solidFill>
              </a:rPr>
              <a:pPr/>
              <a:t>‹#›</a:t>
            </a:fld>
            <a:endParaRPr lang="el-GR" altLang="el-GR">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l-GR" altLang="el-GR">
              <a:solidFill>
                <a:srgbClr val="FFFFFF"/>
              </a:solidFill>
            </a:endParaRPr>
          </a:p>
        </p:txBody>
      </p:sp>
    </p:spTree>
    <p:extLst>
      <p:ext uri="{BB962C8B-B14F-4D97-AF65-F5344CB8AC3E}">
        <p14:creationId xmlns:p14="http://schemas.microsoft.com/office/powerpoint/2010/main" val="36022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fontAlgn="base">
              <a:spcBef>
                <a:spcPct val="0"/>
              </a:spcBef>
              <a:spcAft>
                <a:spcPct val="0"/>
              </a:spcAft>
            </a:pPr>
            <a:endParaRPr lang="el-GR" altLang="el-GR" smtClean="0">
              <a:solidFill>
                <a:srgbClr val="FFFFFF"/>
              </a:solidFill>
            </a:endParaRPr>
          </a:p>
        </p:txBody>
      </p:sp>
      <p:sp>
        <p:nvSpPr>
          <p:cNvPr id="409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C34490AE-E684-4D25-BA93-066EFDD674D1}" type="slidenum">
              <a:rPr lang="el-GR" altLang="el-GR" smtClean="0">
                <a:solidFill>
                  <a:srgbClr val="FFFFFF"/>
                </a:solidFill>
              </a:rPr>
              <a:pPr fontAlgn="base">
                <a:spcBef>
                  <a:spcPct val="0"/>
                </a:spcBef>
                <a:spcAft>
                  <a:spcPct val="0"/>
                </a:spcAft>
              </a:pPr>
              <a:t>‹#›</a:t>
            </a:fld>
            <a:endParaRPr lang="el-GR" altLang="el-GR" smtClean="0">
              <a:solidFill>
                <a:srgbClr val="FFFFFF"/>
              </a:solidFill>
            </a:endParaRPr>
          </a:p>
        </p:txBody>
      </p:sp>
      <p:grpSp>
        <p:nvGrpSpPr>
          <p:cNvPr id="4100" name="Group 4"/>
          <p:cNvGrpSpPr>
            <a:grpSpLocks/>
          </p:cNvGrpSpPr>
          <p:nvPr/>
        </p:nvGrpSpPr>
        <p:grpSpPr bwMode="auto">
          <a:xfrm>
            <a:off x="1" y="1"/>
            <a:ext cx="12187767"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4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4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410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4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grpSp>
        <p:sp>
          <p:nvSpPr>
            <p:cNvPr id="4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410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grpSp>
      <p:sp>
        <p:nvSpPr>
          <p:cNvPr id="410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411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anose="020B0604020202020204" pitchFamily="34" charset="0"/>
              </a:defRPr>
            </a:lvl1pPr>
          </a:lstStyle>
          <a:p>
            <a:pPr fontAlgn="base">
              <a:spcBef>
                <a:spcPct val="0"/>
              </a:spcBef>
              <a:spcAft>
                <a:spcPct val="0"/>
              </a:spcAft>
            </a:pPr>
            <a:endParaRPr lang="el-GR" altLang="el-GR" smtClean="0">
              <a:solidFill>
                <a:srgbClr val="FFFFFF"/>
              </a:solidFill>
            </a:endParaRPr>
          </a:p>
        </p:txBody>
      </p:sp>
      <p:sp>
        <p:nvSpPr>
          <p:cNvPr id="411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extLst>
      <p:ext uri="{BB962C8B-B14F-4D97-AF65-F5344CB8AC3E}">
        <p14:creationId xmlns:p14="http://schemas.microsoft.com/office/powerpoint/2010/main" val="42546512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l-GR" altLang="en-US">
              <a:solidFill>
                <a:srgbClr val="FFFFFF"/>
              </a:solidFill>
            </a:endParaRPr>
          </a:p>
        </p:txBody>
      </p:sp>
      <p:sp>
        <p:nvSpPr>
          <p:cNvPr id="1433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5A28DCBF-7F5B-436C-9062-2C3279279848}" type="slidenum">
              <a:rPr lang="el-GR" altLang="en-US" smtClean="0">
                <a:solidFill>
                  <a:srgbClr val="FFFFFF"/>
                </a:solidFill>
              </a:rPr>
              <a:pPr fontAlgn="base">
                <a:spcBef>
                  <a:spcPct val="0"/>
                </a:spcBef>
                <a:spcAft>
                  <a:spcPct val="0"/>
                </a:spcAft>
              </a:pPr>
              <a:t>‹#›</a:t>
            </a:fld>
            <a:endParaRPr lang="el-GR" altLang="en-US" smtClean="0">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43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143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143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sp>
            <p:nvSpPr>
              <p:cNvPr id="143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grpSp>
        <p:sp>
          <p:nvSpPr>
            <p:cNvPr id="143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1800" smtClean="0">
                <a:solidFill>
                  <a:srgbClr val="FFFFFF"/>
                </a:solidFill>
              </a:endParaRPr>
            </a:p>
          </p:txBody>
        </p:sp>
      </p:grpSp>
      <p:sp>
        <p:nvSpPr>
          <p:cNvPr id="1434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n-US" smtClean="0"/>
              <a:t>Κάντε κλικ για να επεξεργαστείτε τον τίτλο</a:t>
            </a:r>
          </a:p>
        </p:txBody>
      </p:sp>
      <p:sp>
        <p:nvSpPr>
          <p:cNvPr id="1435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l-GR" altLang="en-US">
              <a:solidFill>
                <a:srgbClr val="FFFFFF"/>
              </a:solidFill>
            </a:endParaRPr>
          </a:p>
        </p:txBody>
      </p:sp>
      <p:sp>
        <p:nvSpPr>
          <p:cNvPr id="1435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extLst>
      <p:ext uri="{BB962C8B-B14F-4D97-AF65-F5344CB8AC3E}">
        <p14:creationId xmlns:p14="http://schemas.microsoft.com/office/powerpoint/2010/main" val="2707038267"/>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7.png"/><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oleObject4.bin"/><Relationship Id="rId4" Type="http://schemas.openxmlformats.org/officeDocument/2006/relationships/image" Target="../media/image30.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9.emf"/></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9.emf"/></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1.xml"/><Relationship Id="rId4" Type="http://schemas.openxmlformats.org/officeDocument/2006/relationships/image" Target="../media/image29.emf"/></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1.xml"/><Relationship Id="rId6" Type="http://schemas.openxmlformats.org/officeDocument/2006/relationships/image" Target="../media/image29.emf"/><Relationship Id="rId5" Type="http://schemas.openxmlformats.org/officeDocument/2006/relationships/image" Target="../media/image43.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2208213" y="476250"/>
            <a:ext cx="1223962" cy="998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181" name="Group 13"/>
          <p:cNvGraphicFramePr>
            <a:graphicFrameLocks noGrp="1"/>
          </p:cNvGraphicFramePr>
          <p:nvPr>
            <p:ph idx="1"/>
            <p:extLst>
              <p:ext uri="{D42A27DB-BD31-4B8C-83A1-F6EECF244321}">
                <p14:modId xmlns:p14="http://schemas.microsoft.com/office/powerpoint/2010/main" val="3252400240"/>
              </p:ext>
            </p:extLst>
          </p:nvPr>
        </p:nvGraphicFramePr>
        <p:xfrm>
          <a:off x="1981200" y="1600201"/>
          <a:ext cx="8229600" cy="4525963"/>
        </p:xfrm>
        <a:graphic>
          <a:graphicData uri="http://schemas.openxmlformats.org/drawingml/2006/table">
            <a:tbl>
              <a:tblPr/>
              <a:tblGrid>
                <a:gridCol w="8229600"/>
              </a:tblGrid>
              <a:tr h="452596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Η Έρευνα και η Καινοτομία στον τομέα της Διαχείρισης Στερεών Αποβλήτων (ανακύκλωση και επαναχρησιμοποίηση)</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altLang="el-GR"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altLang="el-GR"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Απόστολος </a:t>
                      </a:r>
                      <a:r>
                        <a:rPr kumimoji="0" lang="el-GR" altLang="el-GR"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Βλυσίδης</a:t>
                      </a:r>
                      <a:r>
                        <a:rPr kumimoji="0" lang="el-GR" altLang="el-GR"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Καθηγητής ΕΜΠ</a:t>
                      </a:r>
                      <a:endParaRPr kumimoji="0" lang="el-GR" altLang="el-G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7183" name="Rectangle 15"/>
          <p:cNvSpPr>
            <a:spLocks noChangeArrowheads="1"/>
          </p:cNvSpPr>
          <p:nvPr/>
        </p:nvSpPr>
        <p:spPr bwMode="auto">
          <a:xfrm>
            <a:off x="3719514" y="620713"/>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l-GR" altLang="el-GR" b="1">
                <a:solidFill>
                  <a:srgbClr val="FFCC00"/>
                </a:solidFill>
              </a:rPr>
              <a:t>EΘΝΙΚΟ ΜΕΤΣΟΒΙΟ ΠΟΛΥΤΕΧΝΕΙΟ </a:t>
            </a:r>
            <a:endParaRPr lang="el-GR" altLang="el-GR">
              <a:solidFill>
                <a:srgbClr val="FFCC00"/>
              </a:solidFill>
            </a:endParaRPr>
          </a:p>
          <a:p>
            <a:pPr fontAlgn="base">
              <a:spcBef>
                <a:spcPct val="0"/>
              </a:spcBef>
              <a:spcAft>
                <a:spcPct val="0"/>
              </a:spcAft>
            </a:pPr>
            <a:r>
              <a:rPr lang="el-GR" altLang="el-GR" b="1">
                <a:solidFill>
                  <a:srgbClr val="FFCC00"/>
                </a:solidFill>
              </a:rPr>
              <a:t>ΣΧΟΛΗ  ΧΗΜΙΚΩΝ    ΜΗΧΑΝΙΚΩΝ</a:t>
            </a:r>
          </a:p>
        </p:txBody>
      </p:sp>
      <p:sp>
        <p:nvSpPr>
          <p:cNvPr id="2" name="Rectangle 1"/>
          <p:cNvSpPr/>
          <p:nvPr/>
        </p:nvSpPr>
        <p:spPr>
          <a:xfrm>
            <a:off x="649224" y="6126164"/>
            <a:ext cx="10281697" cy="646331"/>
          </a:xfrm>
          <a:prstGeom prst="rect">
            <a:avLst/>
          </a:prstGeom>
        </p:spPr>
        <p:txBody>
          <a:bodyPr wrap="square">
            <a:spAutoFit/>
          </a:bodyPr>
          <a:lstStyle/>
          <a:p>
            <a:pPr algn="ctr"/>
            <a:r>
              <a:rPr lang="el-GR" b="1" dirty="0">
                <a:solidFill>
                  <a:srgbClr val="FFFF00"/>
                </a:solidFill>
              </a:rPr>
              <a:t>2η Προπαρασκευαστική Δράση Επιχειρηματικής Ανακάλυψης για την εφαρμογή της Περιφερειακής Στρατηγικής Έξυπνης Εξειδίκευσης (RIS3)  Τομέας: Περιβαλλοντικές Τεχνολογίες </a:t>
            </a:r>
          </a:p>
        </p:txBody>
      </p:sp>
      <p:cxnSp>
        <p:nvCxnSpPr>
          <p:cNvPr id="6" name="Straight Connector 5"/>
          <p:cNvCxnSpPr/>
          <p:nvPr/>
        </p:nvCxnSpPr>
        <p:spPr>
          <a:xfrm flipV="1">
            <a:off x="47244" y="6126164"/>
            <a:ext cx="12097512" cy="27432"/>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5930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3226"/>
          </a:xfrm>
        </p:spPr>
        <p:txBody>
          <a:bodyPr/>
          <a:lstStyle/>
          <a:p>
            <a:r>
              <a:rPr lang="el-GR" altLang="en-US" sz="3200" dirty="0" smtClean="0">
                <a:solidFill>
                  <a:srgbClr val="00FF00"/>
                </a:solidFill>
                <a:latin typeface="Comic Sans MS" panose="030F0702030302020204" pitchFamily="66" charset="0"/>
              </a:rPr>
              <a:t/>
            </a:r>
            <a:br>
              <a:rPr lang="el-GR" altLang="en-US" sz="3200" dirty="0" smtClean="0">
                <a:solidFill>
                  <a:srgbClr val="00FF00"/>
                </a:solidFill>
                <a:latin typeface="Comic Sans MS" panose="030F0702030302020204" pitchFamily="66" charset="0"/>
              </a:rPr>
            </a:br>
            <a:r>
              <a:rPr lang="el-GR" altLang="en-US" sz="3200" dirty="0" smtClean="0">
                <a:solidFill>
                  <a:srgbClr val="00FF00"/>
                </a:solidFill>
                <a:latin typeface="Comic Sans MS" panose="030F0702030302020204" pitchFamily="66" charset="0"/>
              </a:rPr>
              <a:t>ΕΥΚΑΙΡΙΕΣ </a:t>
            </a:r>
            <a:r>
              <a:rPr lang="el-GR" altLang="en-US" sz="3200" dirty="0">
                <a:solidFill>
                  <a:srgbClr val="00FF00"/>
                </a:solidFill>
                <a:latin typeface="Comic Sans MS" panose="030F0702030302020204" pitchFamily="66" charset="0"/>
              </a:rPr>
              <a:t>ΚΑΙ ΑΝΑΣΤΑΛΤΙΚΟΙ ΠΑΡΑΓΟΝΤΕΣ</a:t>
            </a:r>
            <a:r>
              <a:rPr lang="el-GR" altLang="en-US" dirty="0">
                <a:solidFill>
                  <a:srgbClr val="00FF00"/>
                </a:solidFill>
                <a:latin typeface="Comic Sans MS" panose="030F0702030302020204" pitchFamily="66" charset="0"/>
              </a:rPr>
              <a:t/>
            </a:r>
            <a:br>
              <a:rPr lang="el-GR" altLang="en-US" dirty="0">
                <a:solidFill>
                  <a:srgbClr val="00FF00"/>
                </a:solidFill>
                <a:latin typeface="Comic Sans MS" panose="030F0702030302020204" pitchFamily="66" charset="0"/>
              </a:rPr>
            </a:br>
            <a:endParaRPr lang="el-GR" dirty="0"/>
          </a:p>
        </p:txBody>
      </p:sp>
      <p:sp>
        <p:nvSpPr>
          <p:cNvPr id="4" name="Rectangle 3"/>
          <p:cNvSpPr/>
          <p:nvPr/>
        </p:nvSpPr>
        <p:spPr>
          <a:xfrm>
            <a:off x="868680" y="1197864"/>
            <a:ext cx="10908792" cy="4641271"/>
          </a:xfrm>
          <a:prstGeom prst="rect">
            <a:avLst/>
          </a:prstGeom>
        </p:spPr>
        <p:txBody>
          <a:bodyPr wrap="square">
            <a:spAutoFit/>
          </a:bodyPr>
          <a:lstStyle/>
          <a:p>
            <a:pPr>
              <a:spcAft>
                <a:spcPct val="15000"/>
              </a:spcAft>
            </a:pPr>
            <a:r>
              <a:rPr lang="el-GR" altLang="en-US" sz="2800" b="1" dirty="0">
                <a:latin typeface="Arial" panose="020B0604020202020204" pitchFamily="34" charset="0"/>
              </a:rPr>
              <a:t>Η προώθηση καινοτομικών προϊόντων και διαδικασιών, ενισχύει την θέση της επιχείρησης σε σχέση με τους ανταγωνιστές. Τα κέρδη και η ανάπτυξή της διατηρούνται μόνον εφόσον συντηρείται αυτή η θέση</a:t>
            </a:r>
            <a:r>
              <a:rPr lang="el-GR" altLang="en-US" sz="2800" b="1" dirty="0" smtClean="0">
                <a:latin typeface="Arial" panose="020B0604020202020204" pitchFamily="34" charset="0"/>
              </a:rPr>
              <a:t>.</a:t>
            </a:r>
          </a:p>
          <a:p>
            <a:pPr>
              <a:spcAft>
                <a:spcPct val="15000"/>
              </a:spcAft>
            </a:pPr>
            <a:endParaRPr lang="el-GR" altLang="en-US" sz="2800" b="1" dirty="0">
              <a:latin typeface="Arial" panose="020B0604020202020204" pitchFamily="34" charset="0"/>
            </a:endParaRPr>
          </a:p>
          <a:p>
            <a:pPr>
              <a:lnSpc>
                <a:spcPct val="110000"/>
              </a:lnSpc>
              <a:spcAft>
                <a:spcPct val="15000"/>
              </a:spcAft>
            </a:pPr>
            <a:r>
              <a:rPr lang="el-GR" altLang="en-US" sz="2800" b="1" dirty="0">
                <a:latin typeface="Arial" panose="020B0604020202020204" pitchFamily="34" charset="0"/>
              </a:rPr>
              <a:t>Η διαδικασία της Καινοτομίας αναβαθμίζει τις δυνατότητες μιας επιχείρησης, κάνοντας την έτσι πιο ευέλικτη και πιο εύκολα προσαρμόσιμη στις πιέσεις της αγοράς, σε σχέση με τις μη καινοτομικές.</a:t>
            </a:r>
          </a:p>
          <a:p>
            <a:pPr>
              <a:lnSpc>
                <a:spcPct val="110000"/>
              </a:lnSpc>
              <a:spcAft>
                <a:spcPct val="15000"/>
              </a:spcAft>
            </a:pPr>
            <a:endParaRPr lang="el-GR" altLang="en-US" b="1" dirty="0">
              <a:latin typeface="Arial" panose="020B0604020202020204" pitchFamily="34" charset="0"/>
            </a:endParaRPr>
          </a:p>
        </p:txBody>
      </p:sp>
    </p:spTree>
    <p:extLst>
      <p:ext uri="{BB962C8B-B14F-4D97-AF65-F5344CB8AC3E}">
        <p14:creationId xmlns:p14="http://schemas.microsoft.com/office/powerpoint/2010/main" val="317094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solidFill>
                  <a:srgbClr val="00FF00"/>
                </a:solidFill>
                <a:latin typeface="Comic Sans MS" panose="030F0702030302020204" pitchFamily="66" charset="0"/>
              </a:rPr>
              <a:t>ΑΝΑΣΤΑΛΤΙΚΟΙ ΠΑΡΑΓΟΝΤΕΣ</a:t>
            </a:r>
            <a:endParaRPr lang="el-GR" dirty="0"/>
          </a:p>
        </p:txBody>
      </p:sp>
      <p:sp>
        <p:nvSpPr>
          <p:cNvPr id="4" name="Rectangle 3"/>
          <p:cNvSpPr/>
          <p:nvPr/>
        </p:nvSpPr>
        <p:spPr>
          <a:xfrm>
            <a:off x="996696" y="1417638"/>
            <a:ext cx="10585704" cy="5262979"/>
          </a:xfrm>
          <a:prstGeom prst="rect">
            <a:avLst/>
          </a:prstGeom>
        </p:spPr>
        <p:txBody>
          <a:bodyPr wrap="square">
            <a:spAutoFit/>
          </a:bodyPr>
          <a:lstStyle/>
          <a:p>
            <a:r>
              <a:rPr lang="el-GR" altLang="en-US" sz="1200" b="1" dirty="0"/>
              <a:t> </a:t>
            </a:r>
            <a:r>
              <a:rPr lang="el-GR" altLang="en-US" sz="2800" b="1" dirty="0" smtClean="0">
                <a:solidFill>
                  <a:srgbClr val="FFC000"/>
                </a:solidFill>
                <a:latin typeface="Arial" panose="020B0604020202020204" pitchFamily="34" charset="0"/>
                <a:cs typeface="Arial" panose="020B0604020202020204" pitchFamily="34" charset="0"/>
              </a:rPr>
              <a:t>Η </a:t>
            </a:r>
            <a:r>
              <a:rPr lang="el-GR" altLang="en-US" sz="2800" b="1" dirty="0">
                <a:solidFill>
                  <a:srgbClr val="FFC000"/>
                </a:solidFill>
                <a:latin typeface="Arial" panose="020B0604020202020204" pitchFamily="34" charset="0"/>
                <a:cs typeface="Arial" panose="020B0604020202020204" pitchFamily="34" charset="0"/>
              </a:rPr>
              <a:t>διακινδύνευση (ρίσκο) στη διαδικασία ανάπτυξης Καινοτομίας </a:t>
            </a:r>
            <a:r>
              <a:rPr lang="el-GR" altLang="en-US" sz="2800" b="1" dirty="0" smtClean="0">
                <a:solidFill>
                  <a:srgbClr val="FFC000"/>
                </a:solidFill>
                <a:latin typeface="Arial" panose="020B0604020202020204" pitchFamily="34" charset="0"/>
                <a:cs typeface="Arial" panose="020B0604020202020204" pitchFamily="34" charset="0"/>
              </a:rPr>
              <a:t>ιδιαίτερα μιας Περιβαλλοντικής Τεχνολογίας είναι </a:t>
            </a:r>
            <a:r>
              <a:rPr lang="el-GR" altLang="en-US" sz="2800" b="1" dirty="0">
                <a:solidFill>
                  <a:srgbClr val="FFC000"/>
                </a:solidFill>
                <a:latin typeface="Arial" panose="020B0604020202020204" pitchFamily="34" charset="0"/>
                <a:cs typeface="Arial" panose="020B0604020202020204" pitchFamily="34" charset="0"/>
              </a:rPr>
              <a:t>πολύ </a:t>
            </a:r>
            <a:r>
              <a:rPr lang="el-GR" altLang="en-US" sz="2800" b="1" dirty="0" smtClean="0">
                <a:solidFill>
                  <a:srgbClr val="FFC000"/>
                </a:solidFill>
                <a:latin typeface="Arial" panose="020B0604020202020204" pitchFamily="34" charset="0"/>
                <a:cs typeface="Arial" panose="020B0604020202020204" pitchFamily="34" charset="0"/>
              </a:rPr>
              <a:t>μεγάλη.</a:t>
            </a:r>
          </a:p>
          <a:p>
            <a:endParaRPr lang="el-GR" altLang="en-US" sz="2800" b="1" dirty="0">
              <a:latin typeface="Arial" panose="020B0604020202020204" pitchFamily="34" charset="0"/>
              <a:cs typeface="Arial" panose="020B0604020202020204" pitchFamily="34" charset="0"/>
            </a:endParaRPr>
          </a:p>
          <a:p>
            <a:r>
              <a:rPr lang="el-GR" altLang="en-US" sz="2800" b="1" dirty="0" smtClean="0">
                <a:latin typeface="Arial" panose="020B0604020202020204" pitchFamily="34" charset="0"/>
                <a:cs typeface="Arial" panose="020B0604020202020204" pitchFamily="34" charset="0"/>
              </a:rPr>
              <a:t>Οι </a:t>
            </a:r>
            <a:r>
              <a:rPr lang="el-GR" altLang="en-US" sz="2800" b="1" dirty="0">
                <a:latin typeface="Arial" panose="020B0604020202020204" pitchFamily="34" charset="0"/>
                <a:cs typeface="Arial" panose="020B0604020202020204" pitchFamily="34" charset="0"/>
              </a:rPr>
              <a:t>καινοτομίες προϊόντος ενέχουν μεγαλύτερη αβεβαιότητα, επειδή συνεπάγονται ανταπόκριση τόσο της αγοράς όσο και τεχνική </a:t>
            </a:r>
            <a:r>
              <a:rPr lang="el-GR" altLang="en-US" sz="2800" b="1" dirty="0" smtClean="0">
                <a:latin typeface="Arial" panose="020B0604020202020204" pitchFamily="34" charset="0"/>
                <a:cs typeface="Arial" panose="020B0604020202020204" pitchFamily="34" charset="0"/>
              </a:rPr>
              <a:t>απόδοση</a:t>
            </a:r>
          </a:p>
          <a:p>
            <a:r>
              <a:rPr lang="el-GR" altLang="en-US" sz="2800" b="1" dirty="0">
                <a:latin typeface="Arial" panose="020B0604020202020204" pitchFamily="34" charset="0"/>
                <a:cs typeface="Arial" panose="020B0604020202020204" pitchFamily="34" charset="0"/>
              </a:rPr>
              <a:t/>
            </a:r>
            <a:br>
              <a:rPr lang="el-GR" altLang="en-US" sz="2800" b="1" dirty="0">
                <a:latin typeface="Arial" panose="020B0604020202020204" pitchFamily="34" charset="0"/>
                <a:cs typeface="Arial" panose="020B0604020202020204" pitchFamily="34" charset="0"/>
              </a:rPr>
            </a:br>
            <a:r>
              <a:rPr lang="el-GR" altLang="en-US" sz="2800" b="1" dirty="0">
                <a:latin typeface="Arial" panose="020B0604020202020204" pitchFamily="34" charset="0"/>
                <a:cs typeface="Arial" panose="020B0604020202020204" pitchFamily="34" charset="0"/>
              </a:rPr>
              <a:t>Οι καινοτομίες στις μεθόδους παραγωγής συχνά είναι αφανείς για τους πελάτες</a:t>
            </a:r>
            <a:r>
              <a:rPr lang="el-GR" altLang="en-US" sz="2800" b="1" dirty="0" smtClean="0">
                <a:latin typeface="Arial" panose="020B0604020202020204" pitchFamily="34" charset="0"/>
                <a:cs typeface="Arial" panose="020B0604020202020204" pitchFamily="34" charset="0"/>
              </a:rPr>
              <a:t>. </a:t>
            </a:r>
          </a:p>
          <a:p>
            <a:endParaRPr lang="el-GR" altLang="en-US" sz="2800" b="1" dirty="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63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768" y="297055"/>
            <a:ext cx="11585448" cy="5262979"/>
          </a:xfrm>
          <a:prstGeom prst="rect">
            <a:avLst/>
          </a:prstGeom>
        </p:spPr>
        <p:txBody>
          <a:bodyPr wrap="square">
            <a:spAutoFit/>
          </a:bodyPr>
          <a:lstStyle/>
          <a:p>
            <a:r>
              <a:rPr lang="el-GR" altLang="en-US" sz="2800" b="1" dirty="0">
                <a:solidFill>
                  <a:srgbClr val="FFC000"/>
                </a:solidFill>
                <a:latin typeface="Comic Sans MS" panose="030F0702030302020204" pitchFamily="66" charset="0"/>
              </a:rPr>
              <a:t>Κατά την άποψη των επιχειρηματιών, οι σημαντικότεροι ανασταλτικοί παράγοντες στην ανάπτυξη καινοτομιών είναι κατά σειρά</a:t>
            </a:r>
            <a:r>
              <a:rPr lang="el-GR" altLang="en-US" sz="2800" b="1" dirty="0" smtClean="0">
                <a:solidFill>
                  <a:srgbClr val="FFC000"/>
                </a:solidFill>
                <a:latin typeface="Comic Sans MS" panose="030F0702030302020204" pitchFamily="66" charset="0"/>
              </a:rPr>
              <a:t>:</a:t>
            </a:r>
          </a:p>
          <a:p>
            <a:endParaRPr lang="el-GR" altLang="en-US" sz="2800" b="1" dirty="0" smtClean="0">
              <a:solidFill>
                <a:srgbClr val="FFC000"/>
              </a:solidFill>
              <a:latin typeface="Comic Sans MS" panose="030F0702030302020204" pitchFamily="66" charset="0"/>
            </a:endParaRPr>
          </a:p>
          <a:p>
            <a:r>
              <a:rPr lang="el-GR" altLang="en-US" sz="2800" b="1" dirty="0">
                <a:solidFill>
                  <a:srgbClr val="FFC000"/>
                </a:solidFill>
                <a:latin typeface="Comic Sans MS" panose="030F0702030302020204" pitchFamily="66" charset="0"/>
              </a:rPr>
              <a:t/>
            </a:r>
            <a:br>
              <a:rPr lang="el-GR" altLang="en-US" sz="2800" b="1" dirty="0">
                <a:solidFill>
                  <a:srgbClr val="FFC000"/>
                </a:solidFill>
                <a:latin typeface="Comic Sans MS" panose="030F0702030302020204" pitchFamily="66" charset="0"/>
              </a:rPr>
            </a:br>
            <a:r>
              <a:rPr lang="el-GR" altLang="en-US" sz="2800" b="1" dirty="0">
                <a:latin typeface="Comic Sans MS" panose="030F0702030302020204" pitchFamily="66" charset="0"/>
              </a:rPr>
              <a:t>-Το υψηλό κόστος </a:t>
            </a:r>
            <a:r>
              <a:rPr lang="el-GR" altLang="en-US" sz="2800" b="1" dirty="0" smtClean="0">
                <a:latin typeface="Comic Sans MS" panose="030F0702030302020204" pitchFamily="66" charset="0"/>
              </a:rPr>
              <a:t>Καινοτομίας</a:t>
            </a:r>
            <a:r>
              <a:rPr lang="el-GR" altLang="en-US" sz="2800" b="1" dirty="0">
                <a:latin typeface="Comic Sans MS" panose="030F0702030302020204" pitchFamily="66" charset="0"/>
              </a:rPr>
              <a:t/>
            </a:r>
            <a:br>
              <a:rPr lang="el-GR" altLang="en-US" sz="2800" b="1" dirty="0">
                <a:latin typeface="Comic Sans MS" panose="030F0702030302020204" pitchFamily="66" charset="0"/>
              </a:rPr>
            </a:br>
            <a:r>
              <a:rPr lang="el-GR" altLang="en-US" sz="2800" b="1" dirty="0">
                <a:latin typeface="Comic Sans MS" panose="030F0702030302020204" pitchFamily="66" charset="0"/>
              </a:rPr>
              <a:t>-Η έλλειψη κατάλληλων πηγών </a:t>
            </a:r>
            <a:r>
              <a:rPr lang="el-GR" altLang="en-US" sz="2800" b="1" dirty="0" smtClean="0">
                <a:latin typeface="Comic Sans MS" panose="030F0702030302020204" pitchFamily="66" charset="0"/>
              </a:rPr>
              <a:t>χρηματοδότησης</a:t>
            </a:r>
            <a:endParaRPr lang="el-GR" altLang="en-US" sz="2800" b="1" dirty="0">
              <a:latin typeface="Comic Sans MS" panose="030F0702030302020204" pitchFamily="66" charset="0"/>
            </a:endParaRPr>
          </a:p>
          <a:p>
            <a:r>
              <a:rPr lang="el-GR" altLang="en-US" sz="2800" b="1" dirty="0" smtClean="0">
                <a:latin typeface="Comic Sans MS" panose="030F0702030302020204" pitchFamily="66" charset="0"/>
              </a:rPr>
              <a:t>- Η έλλειψη κατάλληλων μηχανισμών προστασίας της καινοτομίας</a:t>
            </a:r>
          </a:p>
          <a:p>
            <a:r>
              <a:rPr lang="el-GR" altLang="en-US" sz="2800" b="1" dirty="0" smtClean="0">
                <a:latin typeface="Comic Sans MS" panose="030F0702030302020204" pitchFamily="66" charset="0"/>
              </a:rPr>
              <a:t>-</a:t>
            </a:r>
            <a:r>
              <a:rPr lang="el-GR" altLang="en-US" sz="2800" b="1" dirty="0">
                <a:latin typeface="Comic Sans MS" panose="030F0702030302020204" pitchFamily="66" charset="0"/>
              </a:rPr>
              <a:t>Η ανάληψη υπερβολικών οικονομικών κινδύνων(ρίσκο</a:t>
            </a:r>
            <a:r>
              <a:rPr lang="el-GR" altLang="en-US" sz="2800" b="1" dirty="0" smtClean="0">
                <a:latin typeface="Comic Sans MS" panose="030F0702030302020204" pitchFamily="66" charset="0"/>
              </a:rPr>
              <a:t>)</a:t>
            </a:r>
          </a:p>
          <a:p>
            <a:r>
              <a:rPr lang="el-GR" altLang="en-US" sz="2800" b="1" dirty="0" smtClean="0">
                <a:latin typeface="Comic Sans MS" panose="030F0702030302020204" pitchFamily="66" charset="0"/>
              </a:rPr>
              <a:t>-</a:t>
            </a:r>
            <a:r>
              <a:rPr lang="el-GR" altLang="en-US" sz="2800" b="1" dirty="0">
                <a:latin typeface="Comic Sans MS" panose="030F0702030302020204" pitchFamily="66" charset="0"/>
              </a:rPr>
              <a:t>Η έλλειψη εξειδικευμένου προσωπικού</a:t>
            </a:r>
            <a:br>
              <a:rPr lang="el-GR" altLang="en-US" sz="2800" b="1" dirty="0">
                <a:latin typeface="Comic Sans MS" panose="030F0702030302020204" pitchFamily="66" charset="0"/>
              </a:rPr>
            </a:br>
            <a:r>
              <a:rPr lang="el-GR" altLang="en-US" sz="2800" b="1" dirty="0">
                <a:latin typeface="Comic Sans MS" panose="030F0702030302020204" pitchFamily="66" charset="0"/>
              </a:rPr>
              <a:t>-Η έλλειψη ανταπόκρισης των πελατών σε νέα προϊόντα και υπηρεσίες (ο μέσος χρόνος ανταπόκρισης για την Ελλάδα είναι 9 χρόνια).</a:t>
            </a:r>
            <a:r>
              <a:rPr lang="el-GR" altLang="en-US" sz="2800" dirty="0">
                <a:latin typeface="Comic Sans MS" panose="030F0702030302020204" pitchFamily="66" charset="0"/>
              </a:rPr>
              <a:t> </a:t>
            </a:r>
            <a:endParaRPr lang="el-GR" sz="2800" dirty="0"/>
          </a:p>
        </p:txBody>
      </p:sp>
    </p:spTree>
    <p:extLst>
      <p:ext uri="{BB962C8B-B14F-4D97-AF65-F5344CB8AC3E}">
        <p14:creationId xmlns:p14="http://schemas.microsoft.com/office/powerpoint/2010/main" val="1257149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52" y="265494"/>
            <a:ext cx="10972800" cy="804354"/>
          </a:xfrm>
        </p:spPr>
        <p:txBody>
          <a:bodyPr/>
          <a:lstStyle/>
          <a:p>
            <a:r>
              <a:rPr lang="el-GR" altLang="en-US" dirty="0">
                <a:solidFill>
                  <a:srgbClr val="00FF00"/>
                </a:solidFill>
                <a:latin typeface="Comic Sans MS" panose="030F0702030302020204" pitchFamily="66" charset="0"/>
              </a:rPr>
              <a:t>Το Ελληνικό Σύστημα </a:t>
            </a:r>
            <a:r>
              <a:rPr lang="el-GR" altLang="en-US" dirty="0" smtClean="0">
                <a:solidFill>
                  <a:srgbClr val="00FF00"/>
                </a:solidFill>
                <a:latin typeface="Comic Sans MS" panose="030F0702030302020204" pitchFamily="66" charset="0"/>
              </a:rPr>
              <a:t>Καινοτομίας</a:t>
            </a:r>
            <a:br>
              <a:rPr lang="el-GR" altLang="en-US" dirty="0" smtClean="0">
                <a:solidFill>
                  <a:srgbClr val="00FF00"/>
                </a:solidFill>
                <a:latin typeface="Comic Sans MS" panose="030F0702030302020204" pitchFamily="66" charset="0"/>
              </a:rPr>
            </a:br>
            <a:r>
              <a:rPr lang="el-GR" altLang="en-US" sz="2800" dirty="0" smtClean="0">
                <a:solidFill>
                  <a:srgbClr val="00FF00"/>
                </a:solidFill>
                <a:latin typeface="Comic Sans MS" panose="030F0702030302020204" pitchFamily="66" charset="0"/>
              </a:rPr>
              <a:t>χαρακτηρίζεται από:</a:t>
            </a:r>
            <a:endParaRPr lang="el-GR" sz="2800" dirty="0"/>
          </a:p>
        </p:txBody>
      </p:sp>
      <p:sp>
        <p:nvSpPr>
          <p:cNvPr id="4" name="Rectangle 3"/>
          <p:cNvSpPr/>
          <p:nvPr/>
        </p:nvSpPr>
        <p:spPr>
          <a:xfrm>
            <a:off x="801624" y="1557141"/>
            <a:ext cx="11259312" cy="3970318"/>
          </a:xfrm>
          <a:prstGeom prst="rect">
            <a:avLst/>
          </a:prstGeom>
        </p:spPr>
        <p:txBody>
          <a:bodyPr wrap="square">
            <a:spAutoFit/>
          </a:bodyPr>
          <a:lstStyle/>
          <a:p>
            <a:r>
              <a:rPr lang="el-GR" altLang="en-US" sz="2400" b="1" dirty="0" smtClean="0">
                <a:latin typeface="Comic Sans MS" panose="030F0702030302020204" pitchFamily="66" charset="0"/>
              </a:rPr>
              <a:t>-</a:t>
            </a:r>
            <a:r>
              <a:rPr lang="el-GR" altLang="en-US" sz="2800" b="1" dirty="0" smtClean="0">
                <a:latin typeface="Comic Sans MS" panose="030F0702030302020204" pitchFamily="66" charset="0"/>
              </a:rPr>
              <a:t>Έλλειψη Εθνικής Στρατηγικής έρευνας και ανάπτυξης </a:t>
            </a:r>
          </a:p>
          <a:p>
            <a:r>
              <a:rPr lang="el-GR" altLang="en-US" sz="2800" b="1" dirty="0" smtClean="0">
                <a:latin typeface="Comic Sans MS" panose="030F0702030302020204" pitchFamily="66" charset="0"/>
              </a:rPr>
              <a:t>-Χαμηλό ενδιαφέρον (κρατικό και ιδιωτικό) χρηματοδότησης για τεχνολογική Καινοτομία</a:t>
            </a:r>
          </a:p>
          <a:p>
            <a:pPr marL="457200" indent="-457200">
              <a:buFontTx/>
              <a:buChar char="-"/>
            </a:pPr>
            <a:r>
              <a:rPr lang="el-GR" altLang="en-US" sz="2800" b="1" dirty="0" smtClean="0">
                <a:latin typeface="Comic Sans MS" panose="030F0702030302020204" pitchFamily="66" charset="0"/>
              </a:rPr>
              <a:t>Ανεπαρκή σύστημα νομικής προστασίας της Καινοτομία</a:t>
            </a:r>
          </a:p>
          <a:p>
            <a:pPr marL="457200" indent="-457200">
              <a:buFontTx/>
              <a:buChar char="-"/>
            </a:pPr>
            <a:r>
              <a:rPr lang="el-GR" altLang="en-US" sz="2800" b="1" dirty="0" smtClean="0">
                <a:latin typeface="Comic Sans MS" panose="030F0702030302020204" pitchFamily="66" charset="0"/>
              </a:rPr>
              <a:t>Τεράστια γραφειοκρατική υστέρηση κρατικής αποδοχής μιας καινοτόμου λύσης</a:t>
            </a:r>
          </a:p>
          <a:p>
            <a:pPr marL="457200" indent="-457200">
              <a:buFontTx/>
              <a:buChar char="-"/>
            </a:pPr>
            <a:r>
              <a:rPr lang="el-GR" altLang="en-US" sz="2800" b="1" dirty="0" smtClean="0">
                <a:latin typeface="Comic Sans MS" panose="030F0702030302020204" pitchFamily="66" charset="0"/>
              </a:rPr>
              <a:t>Έλλειψη συνεργασίας κρατικών και παραγωγικών φορέων με τα κέντρα παραγωγής γνώσης </a:t>
            </a:r>
          </a:p>
          <a:p>
            <a:endParaRPr lang="el-GR" sz="2800" dirty="0"/>
          </a:p>
        </p:txBody>
      </p:sp>
    </p:spTree>
    <p:extLst>
      <p:ext uri="{BB962C8B-B14F-4D97-AF65-F5344CB8AC3E}">
        <p14:creationId xmlns:p14="http://schemas.microsoft.com/office/powerpoint/2010/main" val="588232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l-GR" altLang="en-US" dirty="0" smtClean="0">
                <a:solidFill>
                  <a:srgbClr val="00FF00"/>
                </a:solidFill>
                <a:latin typeface="Comic Sans MS" panose="030F0702030302020204" pitchFamily="66" charset="0"/>
              </a:rPr>
              <a:t>Προβλήματα Ανάπτυξης Περιβαλλοντικής Καινοτομίας στην Ελλάδα</a:t>
            </a:r>
            <a:endParaRPr lang="el-GR" dirty="0"/>
          </a:p>
        </p:txBody>
      </p:sp>
      <p:sp>
        <p:nvSpPr>
          <p:cNvPr id="5" name="Rectangle 4"/>
          <p:cNvSpPr/>
          <p:nvPr/>
        </p:nvSpPr>
        <p:spPr>
          <a:xfrm>
            <a:off x="719328" y="1877181"/>
            <a:ext cx="11259312" cy="4832092"/>
          </a:xfrm>
          <a:prstGeom prst="rect">
            <a:avLst/>
          </a:prstGeom>
        </p:spPr>
        <p:txBody>
          <a:bodyPr wrap="square">
            <a:spAutoFit/>
          </a:bodyPr>
          <a:lstStyle/>
          <a:p>
            <a:r>
              <a:rPr lang="el-GR" altLang="en-US" sz="2400" b="1" dirty="0" smtClean="0">
                <a:latin typeface="Comic Sans MS" panose="030F0702030302020204" pitchFamily="66" charset="0"/>
              </a:rPr>
              <a:t>-</a:t>
            </a:r>
            <a:r>
              <a:rPr lang="el-GR" altLang="en-US" sz="2800" b="1" dirty="0" smtClean="0">
                <a:latin typeface="Comic Sans MS" panose="030F0702030302020204" pitchFamily="66" charset="0"/>
              </a:rPr>
              <a:t>Προτιμότερη η μεταφορά Τεχνογνωσίας παρά η παραγωγή της</a:t>
            </a:r>
          </a:p>
          <a:p>
            <a:endParaRPr lang="el-GR" altLang="en-US" sz="2800" b="1" dirty="0" smtClean="0">
              <a:latin typeface="Comic Sans MS" panose="030F0702030302020204" pitchFamily="66" charset="0"/>
            </a:endParaRPr>
          </a:p>
          <a:p>
            <a:r>
              <a:rPr lang="el-GR" altLang="en-US" sz="2800" b="1" dirty="0" smtClean="0">
                <a:latin typeface="Comic Sans MS" panose="030F0702030302020204" pitchFamily="66" charset="0"/>
              </a:rPr>
              <a:t>-Μεταφορά Νομοθεσίας χωρίς σχεδιασμό και προγραμματισμό</a:t>
            </a:r>
            <a:r>
              <a:rPr lang="el-GR" altLang="en-US" sz="2800" b="1" dirty="0">
                <a:solidFill>
                  <a:schemeClr val="bg1"/>
                </a:solidFill>
              </a:rPr>
              <a:t> </a:t>
            </a:r>
            <a:r>
              <a:rPr lang="el-GR" altLang="en-US" sz="2800" b="1" dirty="0">
                <a:latin typeface="Comic Sans MS" panose="030F0702030302020204" pitchFamily="66" charset="0"/>
                <a:cs typeface="Arial" panose="020B0604020202020204" pitchFamily="34" charset="0"/>
              </a:rPr>
              <a:t>Τούτο αποδίδεται </a:t>
            </a:r>
            <a:r>
              <a:rPr lang="el-GR" altLang="en-US" sz="2800" b="1" dirty="0" smtClean="0">
                <a:latin typeface="Comic Sans MS" panose="030F0702030302020204" pitchFamily="66" charset="0"/>
                <a:cs typeface="Arial" panose="020B0604020202020204" pitchFamily="34" charset="0"/>
              </a:rPr>
              <a:t>στην </a:t>
            </a:r>
            <a:r>
              <a:rPr lang="el-GR" altLang="en-US" sz="2800" b="1" dirty="0">
                <a:latin typeface="Comic Sans MS" panose="030F0702030302020204" pitchFamily="66" charset="0"/>
                <a:cs typeface="Arial" panose="020B0604020202020204" pitchFamily="34" charset="0"/>
              </a:rPr>
              <a:t>ανάγκη συμμόρφωσης της εθνικής μας νομοθεσίας προς το δίκαιο της ΕΕ και</a:t>
            </a:r>
            <a:r>
              <a:rPr lang="en-US" altLang="en-US" sz="2800" b="1" dirty="0">
                <a:latin typeface="Comic Sans MS" panose="030F0702030302020204" pitchFamily="66" charset="0"/>
                <a:cs typeface="Arial" panose="020B0604020202020204" pitchFamily="34" charset="0"/>
              </a:rPr>
              <a:t>,</a:t>
            </a:r>
            <a:r>
              <a:rPr lang="el-GR" altLang="en-US" sz="2800" b="1" dirty="0">
                <a:latin typeface="Comic Sans MS" panose="030F0702030302020204" pitchFamily="66" charset="0"/>
                <a:cs typeface="Arial" panose="020B0604020202020204" pitchFamily="34" charset="0"/>
              </a:rPr>
              <a:t> ειδικότερα, από την ανάγκη εκπλήρωσης </a:t>
            </a:r>
            <a:r>
              <a:rPr lang="el-GR" altLang="en-US" sz="2800" b="1" dirty="0" smtClean="0">
                <a:latin typeface="Comic Sans MS" panose="030F0702030302020204" pitchFamily="66" charset="0"/>
                <a:cs typeface="Arial" panose="020B0604020202020204" pitchFamily="34" charset="0"/>
              </a:rPr>
              <a:t>ληξιπρόθεσμων </a:t>
            </a:r>
            <a:r>
              <a:rPr lang="el-GR" altLang="en-US" sz="2800" b="1" dirty="0" err="1" smtClean="0">
                <a:latin typeface="Comic Sans MS" panose="030F0702030302020204" pitchFamily="66" charset="0"/>
                <a:cs typeface="Arial" panose="020B0604020202020204" pitchFamily="34" charset="0"/>
              </a:rPr>
              <a:t>υποχρεώσεων</a:t>
            </a:r>
            <a:r>
              <a:rPr lang="el-GR" altLang="en-US" sz="2800" b="1" dirty="0" err="1" smtClean="0">
                <a:solidFill>
                  <a:schemeClr val="bg1"/>
                </a:solidFill>
              </a:rPr>
              <a:t>ρων</a:t>
            </a:r>
            <a:r>
              <a:rPr lang="el-GR" altLang="en-US" sz="2800" b="1" dirty="0" smtClean="0">
                <a:solidFill>
                  <a:schemeClr val="bg1"/>
                </a:solidFill>
              </a:rPr>
              <a:t> </a:t>
            </a:r>
            <a:r>
              <a:rPr lang="el-GR" altLang="en-US" sz="2800" b="1" dirty="0">
                <a:solidFill>
                  <a:schemeClr val="bg1"/>
                </a:solidFill>
              </a:rPr>
              <a:t>συμμόρφωσης</a:t>
            </a:r>
            <a:endParaRPr lang="el-GR" altLang="en-US" sz="2800" b="1" dirty="0" smtClean="0">
              <a:latin typeface="Comic Sans MS" panose="030F0702030302020204" pitchFamily="66" charset="0"/>
            </a:endParaRPr>
          </a:p>
          <a:p>
            <a:r>
              <a:rPr lang="el-GR" altLang="en-US" sz="2800" b="1" dirty="0" smtClean="0">
                <a:latin typeface="Comic Sans MS" panose="030F0702030302020204" pitchFamily="66" charset="0"/>
              </a:rPr>
              <a:t> </a:t>
            </a:r>
          </a:p>
          <a:p>
            <a:pPr marL="457200" indent="-457200">
              <a:buFontTx/>
              <a:buChar char="-"/>
            </a:pPr>
            <a:r>
              <a:rPr lang="el-GR" altLang="en-US" sz="2800" b="1" dirty="0" smtClean="0">
                <a:latin typeface="Comic Sans MS" panose="030F0702030302020204" pitchFamily="66" charset="0"/>
              </a:rPr>
              <a:t>Πλήρης αδυναμία αποδοχής μιας περιβαλλοντικής καινοτομίας από τους κρατικούς μηχανισμούς </a:t>
            </a:r>
          </a:p>
          <a:p>
            <a:endParaRPr lang="el-GR" altLang="en-US" sz="2800" b="1" dirty="0" smtClean="0">
              <a:latin typeface="Comic Sans MS" panose="030F0702030302020204" pitchFamily="66" charset="0"/>
            </a:endParaRPr>
          </a:p>
          <a:p>
            <a:endParaRPr lang="el-GR" sz="2800" dirty="0"/>
          </a:p>
        </p:txBody>
      </p:sp>
    </p:spTree>
    <p:extLst>
      <p:ext uri="{BB962C8B-B14F-4D97-AF65-F5344CB8AC3E}">
        <p14:creationId xmlns:p14="http://schemas.microsoft.com/office/powerpoint/2010/main" val="291789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890" y="648879"/>
            <a:ext cx="10884118" cy="5605618"/>
          </a:xfrm>
          <a:prstGeom prst="rect">
            <a:avLst/>
          </a:prstGeom>
        </p:spPr>
      </p:pic>
    </p:spTree>
    <p:extLst>
      <p:ext uri="{BB962C8B-B14F-4D97-AF65-F5344CB8AC3E}">
        <p14:creationId xmlns:p14="http://schemas.microsoft.com/office/powerpoint/2010/main" val="33370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3008" y="1847088"/>
            <a:ext cx="5797296" cy="2554545"/>
          </a:xfrm>
          <a:prstGeom prst="rect">
            <a:avLst/>
          </a:prstGeom>
        </p:spPr>
        <p:txBody>
          <a:bodyPr wrap="square">
            <a:spAutoFit/>
          </a:bodyPr>
          <a:lstStyle/>
          <a:p>
            <a:r>
              <a:rPr lang="el-GR" sz="4000" b="1" dirty="0">
                <a:solidFill>
                  <a:srgbClr val="00FF00"/>
                </a:solidFill>
                <a:effectLst>
                  <a:outerShdw blurRad="38100" dist="38100" dir="2700000" algn="tl">
                    <a:srgbClr val="000000"/>
                  </a:outerShdw>
                </a:effectLst>
                <a:latin typeface="Comic Sans MS" pitchFamily="66" charset="0"/>
              </a:rPr>
              <a:t>Η ΠΕΡΙΠΤΩΣΗ </a:t>
            </a:r>
            <a:r>
              <a:rPr lang="el-GR" sz="4000" b="1" dirty="0" smtClean="0">
                <a:solidFill>
                  <a:srgbClr val="00FF00"/>
                </a:solidFill>
                <a:effectLst>
                  <a:outerShdw blurRad="38100" dist="38100" dir="2700000" algn="tl">
                    <a:srgbClr val="000000"/>
                  </a:outerShdw>
                </a:effectLst>
                <a:latin typeface="Comic Sans MS" pitchFamily="66" charset="0"/>
              </a:rPr>
              <a:t>ΤΗΣ ΔΙΑΧΕΙΡΗΣΗΣ ΤΩΝ ΑΣΤΙΚΩΝ ΑΠΟΡΡΙΜΜΑΤΩΝ</a:t>
            </a:r>
            <a:endParaRPr lang="el-GR" sz="4000" dirty="0"/>
          </a:p>
        </p:txBody>
      </p:sp>
    </p:spTree>
    <p:extLst>
      <p:ext uri="{BB962C8B-B14F-4D97-AF65-F5344CB8AC3E}">
        <p14:creationId xmlns:p14="http://schemas.microsoft.com/office/powerpoint/2010/main" val="331859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Rot="1" noChangeArrowheads="1"/>
          </p:cNvSpPr>
          <p:nvPr>
            <p:ph type="title"/>
          </p:nvPr>
        </p:nvSpPr>
        <p:spPr/>
        <p:txBody>
          <a:bodyPr/>
          <a:lstStyle/>
          <a:p>
            <a:r>
              <a:rPr lang="el-GR" altLang="el-GR">
                <a:solidFill>
                  <a:schemeClr val="hlink"/>
                </a:solidFill>
              </a:rPr>
              <a:t>Σύνθεση απορριμμάτων</a:t>
            </a:r>
          </a:p>
        </p:txBody>
      </p:sp>
      <p:graphicFrame>
        <p:nvGraphicFramePr>
          <p:cNvPr id="46198" name="Group 118"/>
          <p:cNvGraphicFramePr>
            <a:graphicFrameLocks noGrp="1"/>
          </p:cNvGraphicFramePr>
          <p:nvPr>
            <p:ph type="tbl" idx="1"/>
          </p:nvPr>
        </p:nvGraphicFramePr>
        <p:xfrm>
          <a:off x="1981200" y="1600200"/>
          <a:ext cx="8229600" cy="4632960"/>
        </p:xfrm>
        <a:graphic>
          <a:graphicData uri="http://schemas.openxmlformats.org/drawingml/2006/table">
            <a:tbl>
              <a:tblPr/>
              <a:tblGrid>
                <a:gridCol w="3106738"/>
                <a:gridCol w="5122862"/>
              </a:tblGrid>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ΠΑΡΑΓΩΓΗ  </a:t>
                      </a:r>
                      <a:r>
                        <a:rPr kumimoji="0" lang="en-US"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kg/d-</a:t>
                      </a: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άτομο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Αττική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0.84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Καναδάς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Γερμανία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0.96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Αγγλία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0.74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0.58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687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Rot="1" noChangeArrowheads="1"/>
          </p:cNvSpPr>
          <p:nvPr>
            <p:ph type="title"/>
          </p:nvPr>
        </p:nvSpPr>
        <p:spPr/>
        <p:txBody>
          <a:bodyPr/>
          <a:lstStyle/>
          <a:p>
            <a:r>
              <a:rPr lang="el-GR" altLang="el-GR">
                <a:solidFill>
                  <a:schemeClr val="hlink"/>
                </a:solidFill>
              </a:rPr>
              <a:t>Σύνθεση απορριμμάτων</a:t>
            </a:r>
          </a:p>
        </p:txBody>
      </p:sp>
      <p:graphicFrame>
        <p:nvGraphicFramePr>
          <p:cNvPr id="48184" name="Group 56"/>
          <p:cNvGraphicFramePr>
            <a:graphicFrameLocks noGrp="1"/>
          </p:cNvGraphicFramePr>
          <p:nvPr>
            <p:ph type="tbl" idx="1"/>
          </p:nvPr>
        </p:nvGraphicFramePr>
        <p:xfrm>
          <a:off x="1981200" y="1600200"/>
          <a:ext cx="8229600" cy="4785360"/>
        </p:xfrm>
        <a:graphic>
          <a:graphicData uri="http://schemas.openxmlformats.org/drawingml/2006/table">
            <a:tbl>
              <a:tblPr/>
              <a:tblGrid>
                <a:gridCol w="2962275"/>
                <a:gridCol w="2016125"/>
                <a:gridCol w="3251200"/>
              </a:tblGrid>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ΖΥΜΩΣΙΜΑ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Kg/d-100 </a:t>
                      </a: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άτομα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Αττική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Καναδάς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Γερμανία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Αγγλία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694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1" name="Rectangle 45"/>
          <p:cNvSpPr>
            <a:spLocks noGrp="1" noRot="1" noChangeArrowheads="1"/>
          </p:cNvSpPr>
          <p:nvPr>
            <p:ph type="title"/>
          </p:nvPr>
        </p:nvSpPr>
        <p:spPr/>
        <p:txBody>
          <a:bodyPr/>
          <a:lstStyle/>
          <a:p>
            <a:r>
              <a:rPr lang="el-GR" altLang="el-GR">
                <a:solidFill>
                  <a:schemeClr val="hlink"/>
                </a:solidFill>
              </a:rPr>
              <a:t>Σύνθεση απορριμμάτων</a:t>
            </a:r>
          </a:p>
        </p:txBody>
      </p:sp>
      <p:graphicFrame>
        <p:nvGraphicFramePr>
          <p:cNvPr id="50223" name="Group 47"/>
          <p:cNvGraphicFramePr>
            <a:graphicFrameLocks noGrp="1"/>
          </p:cNvGraphicFramePr>
          <p:nvPr>
            <p:ph idx="1"/>
          </p:nvPr>
        </p:nvGraphicFramePr>
        <p:xfrm>
          <a:off x="1981200" y="1600200"/>
          <a:ext cx="8229600" cy="4785360"/>
        </p:xfrm>
        <a:graphic>
          <a:graphicData uri="http://schemas.openxmlformats.org/drawingml/2006/table">
            <a:tbl>
              <a:tblPr/>
              <a:tblGrid>
                <a:gridCol w="2962275"/>
                <a:gridCol w="2016125"/>
                <a:gridCol w="3251200"/>
              </a:tblGrid>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ΧΑΡΤΙ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Kg/d-100 </a:t>
                      </a: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άτομα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Αττική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8.44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74.3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Καναδάς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Γερμανία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Αγγλία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1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folHlink"/>
                </a:solidFill>
                <a:latin typeface="Comic Sans MS" pitchFamily="66" charset="0"/>
              </a:rPr>
              <a:t>ΚΑΙΝΟΤΟΜΙΑ:</a:t>
            </a:r>
            <a:endParaRPr lang="el-GR" dirty="0"/>
          </a:p>
        </p:txBody>
      </p:sp>
      <p:sp>
        <p:nvSpPr>
          <p:cNvPr id="4" name="Rectangle 3"/>
          <p:cNvSpPr/>
          <p:nvPr/>
        </p:nvSpPr>
        <p:spPr>
          <a:xfrm>
            <a:off x="807720" y="1531516"/>
            <a:ext cx="10576560" cy="4222694"/>
          </a:xfrm>
          <a:prstGeom prst="rect">
            <a:avLst/>
          </a:prstGeom>
        </p:spPr>
        <p:txBody>
          <a:bodyPr wrap="square">
            <a:spAutoFit/>
          </a:bodyPr>
          <a:lstStyle/>
          <a:p>
            <a:pPr>
              <a:lnSpc>
                <a:spcPct val="110000"/>
              </a:lnSpc>
              <a:spcBef>
                <a:spcPct val="20000"/>
              </a:spcBef>
              <a:spcAft>
                <a:spcPct val="20000"/>
              </a:spcAft>
              <a:defRPr/>
            </a:pPr>
            <a:r>
              <a:rPr lang="el-GR" sz="2000" b="1" dirty="0">
                <a:solidFill>
                  <a:schemeClr val="folHlink"/>
                </a:solidFill>
                <a:effectLst>
                  <a:outerShdw blurRad="38100" dist="38100" dir="2700000" algn="tl">
                    <a:srgbClr val="000000"/>
                  </a:outerShdw>
                </a:effectLst>
                <a:latin typeface="Comic Sans MS" pitchFamily="66" charset="0"/>
              </a:rPr>
              <a:t/>
            </a:r>
            <a:br>
              <a:rPr lang="el-GR" sz="2000" b="1" dirty="0">
                <a:solidFill>
                  <a:schemeClr val="folHlink"/>
                </a:solidFill>
                <a:effectLst>
                  <a:outerShdw blurRad="38100" dist="38100" dir="2700000" algn="tl">
                    <a:srgbClr val="000000"/>
                  </a:outerShdw>
                </a:effectLst>
                <a:latin typeface="Comic Sans MS" pitchFamily="66" charset="0"/>
              </a:rPr>
            </a:br>
            <a:r>
              <a:rPr lang="el-GR" sz="2800" b="1" dirty="0">
                <a:solidFill>
                  <a:srgbClr val="FFFF00"/>
                </a:solidFill>
                <a:effectLst>
                  <a:outerShdw blurRad="38100" dist="38100" dir="2700000" algn="tl">
                    <a:srgbClr val="000000"/>
                  </a:outerShdw>
                </a:effectLst>
                <a:latin typeface="Arial" charset="0"/>
              </a:rPr>
              <a:t>Σύ</a:t>
            </a:r>
            <a:r>
              <a:rPr lang="el-GR" sz="2800" b="1" dirty="0">
                <a:solidFill>
                  <a:srgbClr val="FFFF00"/>
                </a:solidFill>
                <a:effectLst>
                  <a:outerShdw blurRad="38100" dist="38100" dir="2700000" algn="tl">
                    <a:srgbClr val="000000"/>
                  </a:outerShdw>
                </a:effectLst>
                <a:latin typeface="Comic Sans MS" pitchFamily="66" charset="0"/>
              </a:rPr>
              <a:t>μφωνα με τον ΟΟΣΑ στο «εγχειρίδιο </a:t>
            </a:r>
            <a:r>
              <a:rPr lang="el-GR" sz="2800" b="1" dirty="0" err="1">
                <a:solidFill>
                  <a:srgbClr val="FFFF00"/>
                </a:solidFill>
                <a:effectLst>
                  <a:outerShdw blurRad="38100" dist="38100" dir="2700000" algn="tl">
                    <a:srgbClr val="000000"/>
                  </a:outerShdw>
                </a:effectLst>
                <a:latin typeface="Comic Sans MS" pitchFamily="66" charset="0"/>
              </a:rPr>
              <a:t>Frascati</a:t>
            </a:r>
            <a:r>
              <a:rPr lang="el-GR" sz="2800" b="1" dirty="0">
                <a:solidFill>
                  <a:srgbClr val="FFFF00"/>
                </a:solidFill>
                <a:effectLst>
                  <a:outerShdw blurRad="38100" dist="38100" dir="2700000" algn="tl">
                    <a:srgbClr val="000000"/>
                  </a:outerShdw>
                </a:effectLst>
                <a:latin typeface="Comic Sans MS" pitchFamily="66" charset="0"/>
              </a:rPr>
              <a:t>», πρόκειται για</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την μετατροπή μιας ιδέας σε εμπορεύσιμο προϊόν ή υπηρεσία, λειτουργική μέθοδο παραγωγής ή διανομής - νέα ή βελτιωμένη - ή ακόμα σε νέα μέθοδο παροχής κοινωνικής υπηρεσίας. Δηλ. ο όρος </a:t>
            </a:r>
            <a:r>
              <a:rPr lang="el-GR" sz="2800" b="1" dirty="0" smtClean="0">
                <a:solidFill>
                  <a:srgbClr val="FFFF00"/>
                </a:solidFill>
                <a:effectLst>
                  <a:outerShdw blurRad="38100" dist="38100" dir="2700000" algn="tl">
                    <a:srgbClr val="000000"/>
                  </a:outerShdw>
                </a:effectLst>
                <a:latin typeface="Comic Sans MS" pitchFamily="66" charset="0"/>
              </a:rPr>
              <a:t>αναφέρεται </a:t>
            </a:r>
            <a:r>
              <a:rPr lang="el-GR" sz="2800" b="1" dirty="0">
                <a:solidFill>
                  <a:srgbClr val="FFFF00"/>
                </a:solidFill>
                <a:effectLst>
                  <a:outerShdw blurRad="38100" dist="38100" dir="2700000" algn="tl">
                    <a:srgbClr val="000000"/>
                  </a:outerShdw>
                </a:effectLst>
                <a:latin typeface="Comic Sans MS" pitchFamily="66" charset="0"/>
              </a:rPr>
              <a:t>αρχικά στην διαδικασία. </a:t>
            </a:r>
            <a:br>
              <a:rPr lang="el-GR" sz="2800" b="1" dirty="0">
                <a:solidFill>
                  <a:srgbClr val="FFFF00"/>
                </a:solidFill>
                <a:effectLst>
                  <a:outerShdw blurRad="38100" dist="38100" dir="2700000" algn="tl">
                    <a:srgbClr val="000000"/>
                  </a:outerShdw>
                </a:effectLst>
                <a:latin typeface="Comic Sans MS" pitchFamily="66" charset="0"/>
              </a:rPr>
            </a:br>
            <a:r>
              <a:rPr lang="el-GR" sz="2800" b="1" dirty="0">
                <a:solidFill>
                  <a:srgbClr val="FFFF00"/>
                </a:solidFill>
                <a:effectLst>
                  <a:outerShdw blurRad="38100" dist="38100" dir="2700000" algn="tl">
                    <a:srgbClr val="000000"/>
                  </a:outerShdw>
                </a:effectLst>
                <a:latin typeface="Comic Sans MS" pitchFamily="66" charset="0"/>
              </a:rPr>
              <a:t>Παράλληλα όμως, ως  «Καινοτομία» συχνά εννοούμε ένα νέο ή βελτιωμένο προϊόν, εξοπλισμό, ή υπηρεσία που διοχετεύεται  επιτυχώς στην αγορά</a:t>
            </a:r>
            <a:r>
              <a:rPr lang="en-US" sz="2800" b="1" dirty="0">
                <a:solidFill>
                  <a:srgbClr val="FFFF00"/>
                </a:solidFill>
                <a:effectLst>
                  <a:outerShdw blurRad="38100" dist="38100" dir="2700000" algn="tl">
                    <a:srgbClr val="000000"/>
                  </a:outerShdw>
                </a:effectLst>
                <a:latin typeface="Comic Sans MS" pitchFamily="66" charset="0"/>
              </a:rPr>
              <a:t>.</a:t>
            </a:r>
            <a:endParaRPr lang="el-GR" sz="2800" b="1" dirty="0">
              <a:solidFill>
                <a:srgbClr val="FFFF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55844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13" name="Rectangle 45"/>
          <p:cNvSpPr>
            <a:spLocks noGrp="1" noRot="1" noChangeArrowheads="1"/>
          </p:cNvSpPr>
          <p:nvPr>
            <p:ph type="title"/>
          </p:nvPr>
        </p:nvSpPr>
        <p:spPr/>
        <p:txBody>
          <a:bodyPr/>
          <a:lstStyle/>
          <a:p>
            <a:r>
              <a:rPr lang="el-GR" altLang="el-GR">
                <a:solidFill>
                  <a:schemeClr val="hlink"/>
                </a:solidFill>
              </a:rPr>
              <a:t>Σύνθεση απορριμμάτων</a:t>
            </a:r>
          </a:p>
        </p:txBody>
      </p:sp>
      <p:graphicFrame>
        <p:nvGraphicFramePr>
          <p:cNvPr id="58415" name="Group 47"/>
          <p:cNvGraphicFramePr>
            <a:graphicFrameLocks noGrp="1"/>
          </p:cNvGraphicFramePr>
          <p:nvPr>
            <p:ph idx="1"/>
          </p:nvPr>
        </p:nvGraphicFramePr>
        <p:xfrm>
          <a:off x="1981200" y="1600200"/>
          <a:ext cx="8229600" cy="4785360"/>
        </p:xfrm>
        <a:graphic>
          <a:graphicData uri="http://schemas.openxmlformats.org/drawingml/2006/table">
            <a:tbl>
              <a:tblPr/>
              <a:tblGrid>
                <a:gridCol w="2962275"/>
                <a:gridCol w="2016125"/>
                <a:gridCol w="3251200"/>
              </a:tblGrid>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ΜΕΤΑΛΛΑ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Kg/d-100 </a:t>
                      </a: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άτομα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Αττική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6.75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Καναδάς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Γερμανία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4.55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Αγγλία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6.75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892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61" name="Rectangle 45"/>
          <p:cNvSpPr>
            <a:spLocks noGrp="1" noRot="1" noChangeArrowheads="1"/>
          </p:cNvSpPr>
          <p:nvPr>
            <p:ph type="title"/>
          </p:nvPr>
        </p:nvSpPr>
        <p:spPr/>
        <p:txBody>
          <a:bodyPr/>
          <a:lstStyle/>
          <a:p>
            <a:r>
              <a:rPr lang="el-GR" altLang="el-GR">
                <a:solidFill>
                  <a:schemeClr val="hlink"/>
                </a:solidFill>
              </a:rPr>
              <a:t>Σύνθεση απορριμμάτων</a:t>
            </a:r>
          </a:p>
        </p:txBody>
      </p:sp>
      <p:graphicFrame>
        <p:nvGraphicFramePr>
          <p:cNvPr id="60463" name="Group 47"/>
          <p:cNvGraphicFramePr>
            <a:graphicFrameLocks noGrp="1"/>
          </p:cNvGraphicFramePr>
          <p:nvPr>
            <p:ph idx="1"/>
          </p:nvPr>
        </p:nvGraphicFramePr>
        <p:xfrm>
          <a:off x="1981200" y="1600200"/>
          <a:ext cx="8229600" cy="4785360"/>
        </p:xfrm>
        <a:graphic>
          <a:graphicData uri="http://schemas.openxmlformats.org/drawingml/2006/table">
            <a:tbl>
              <a:tblPr/>
              <a:tblGrid>
                <a:gridCol w="2962275"/>
                <a:gridCol w="2016125"/>
                <a:gridCol w="3251200"/>
              </a:tblGrid>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ΥΓΡΑΣΙΑ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5032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Kg/d-100 </a:t>
                      </a: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άτομα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Αττική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47.6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Καναδάς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Γερμανία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Αγγλία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8583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7" name="Rectangle 33"/>
          <p:cNvSpPr>
            <a:spLocks noGrp="1" noRot="1" noChangeArrowheads="1"/>
          </p:cNvSpPr>
          <p:nvPr>
            <p:ph type="title"/>
          </p:nvPr>
        </p:nvSpPr>
        <p:spPr/>
        <p:txBody>
          <a:bodyPr/>
          <a:lstStyle/>
          <a:p>
            <a:r>
              <a:rPr lang="el-GR" altLang="el-GR">
                <a:solidFill>
                  <a:schemeClr val="hlink"/>
                </a:solidFill>
              </a:rPr>
              <a:t>Σύνθεση απορριμμάτων</a:t>
            </a:r>
          </a:p>
        </p:txBody>
      </p:sp>
      <p:graphicFrame>
        <p:nvGraphicFramePr>
          <p:cNvPr id="62503" name="Group 39"/>
          <p:cNvGraphicFramePr>
            <a:graphicFrameLocks noGrp="1"/>
          </p:cNvGraphicFramePr>
          <p:nvPr>
            <p:ph idx="1"/>
          </p:nvPr>
        </p:nvGraphicFramePr>
        <p:xfrm>
          <a:off x="1981200" y="1600201"/>
          <a:ext cx="8229600" cy="5120640"/>
        </p:xfrm>
        <a:graphic>
          <a:graphicData uri="http://schemas.openxmlformats.org/drawingml/2006/table">
            <a:tbl>
              <a:tblPr/>
              <a:tblGrid>
                <a:gridCol w="2314575"/>
                <a:gridCol w="5915025"/>
              </a:tblGrid>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ΘΕΡΜΟΓΟΝΟΣ ΔΥΝΑΜΗ  </a:t>
                      </a:r>
                      <a:r>
                        <a:rPr kumimoji="0" lang="en-US"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rPr>
                        <a:t>Kcal/kg</a:t>
                      </a:r>
                      <a:endParaRPr kumimoji="0" lang="el-GR" altLang="el-GR" sz="3200" b="1" i="0" u="none" strike="noStrike" cap="none" normalizeH="0" baseline="0" smtClean="0">
                        <a:ln>
                          <a:noFill/>
                        </a:ln>
                        <a:solidFill>
                          <a:srgbClr val="FF0000"/>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Αττική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1320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4700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Καναδάς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5200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Γερμανία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2020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Αγγλία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2350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2350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32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rPr>
                        <a:t>1680</a:t>
                      </a:r>
                      <a:endParaRPr kumimoji="0" lang="el-GR" altLang="el-GR" sz="3200" b="1" i="0" u="none" strike="noStrike" cap="none" normalizeH="0" baseline="0" smtClean="0">
                        <a:ln>
                          <a:noFill/>
                        </a:ln>
                        <a:solidFill>
                          <a:schemeClr val="hlink"/>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887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l-GR" altLang="el-GR" sz="2000">
                <a:solidFill>
                  <a:schemeClr val="hlink"/>
                </a:solidFill>
              </a:rPr>
              <a:t>ΜΕΘΟΔΟΙ ΔΙΑΘΕΣΗΣ &amp; ΑΞΙΟΠΟΙΗΣΗΣ ΑΠΟΡΡΙΜΜΑΤΩΝ</a:t>
            </a:r>
          </a:p>
        </p:txBody>
      </p:sp>
      <p:sp>
        <p:nvSpPr>
          <p:cNvPr id="12296" name="Rectangle 8"/>
          <p:cNvSpPr>
            <a:spLocks noGrp="1" noChangeArrowheads="1"/>
          </p:cNvSpPr>
          <p:nvPr>
            <p:ph type="body" sz="half" idx="2"/>
          </p:nvPr>
        </p:nvSpPr>
        <p:spPr/>
        <p:txBody>
          <a:bodyPr/>
          <a:lstStyle/>
          <a:p>
            <a:pPr algn="ctr">
              <a:buFont typeface="Wingdings" panose="05000000000000000000" pitchFamily="2" charset="2"/>
              <a:buNone/>
            </a:pPr>
            <a:r>
              <a:rPr lang="el-GR" altLang="el-GR" sz="2800" b="1">
                <a:solidFill>
                  <a:schemeClr val="hlink"/>
                </a:solidFill>
              </a:rPr>
              <a:t>ΜΕΘΟΔΟΣ Α</a:t>
            </a:r>
          </a:p>
          <a:p>
            <a:pPr>
              <a:buFont typeface="Wingdings" panose="05000000000000000000" pitchFamily="2" charset="2"/>
              <a:buNone/>
            </a:pPr>
            <a:r>
              <a:rPr lang="el-GR" altLang="el-GR" sz="2800" b="1"/>
              <a:t>    Υγειονομική ταφή των απορριμμάτων με παραλαβή ανακυκλώσιμων υλικών καθώς και εκμετάλλευση του παραγομένου βιοαερίου (Σύγχρονη χωματερή)</a:t>
            </a:r>
          </a:p>
        </p:txBody>
      </p:sp>
      <p:sp>
        <p:nvSpPr>
          <p:cNvPr id="12297" name="Rectangle 9"/>
          <p:cNvSpPr>
            <a:spLocks noGrp="1" noChangeArrowheads="1"/>
          </p:cNvSpPr>
          <p:nvPr>
            <p:ph sz="half" idx="1"/>
          </p:nvPr>
        </p:nvSpPr>
        <p:spPr>
          <a:xfrm>
            <a:off x="1992313" y="1341439"/>
            <a:ext cx="8229600" cy="2592387"/>
          </a:xfrm>
        </p:spPr>
        <p:txBody>
          <a:bodyPr/>
          <a:lstStyle/>
          <a:p>
            <a:endParaRPr lang="el-GR" altLang="el-GR" sz="2800"/>
          </a:p>
        </p:txBody>
      </p:sp>
      <p:pic>
        <p:nvPicPr>
          <p:cNvPr id="12298" name="Picture 10" descr="mso9B7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1268413"/>
            <a:ext cx="7621587" cy="25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7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p:nvPr>
        </p:nvSpPr>
        <p:spPr/>
        <p:txBody>
          <a:bodyPr/>
          <a:lstStyle/>
          <a:p>
            <a:r>
              <a:rPr lang="el-GR" altLang="el-GR" sz="2000">
                <a:solidFill>
                  <a:schemeClr val="hlink"/>
                </a:solidFill>
              </a:rPr>
              <a:t>ΜΕΘΟΔΟΙ ΔΙΑΘΕΣΗΣ &amp; ΑΞΙΟΠΟΙΗΣΗΣ ΑΠΟΡΡΙΜΜΑΤΩΝ</a:t>
            </a:r>
          </a:p>
        </p:txBody>
      </p:sp>
      <p:sp>
        <p:nvSpPr>
          <p:cNvPr id="17413" name="Rectangle 5"/>
          <p:cNvSpPr>
            <a:spLocks noGrp="1" noChangeArrowheads="1"/>
          </p:cNvSpPr>
          <p:nvPr>
            <p:ph sz="half" idx="1"/>
          </p:nvPr>
        </p:nvSpPr>
        <p:spPr/>
        <p:txBody>
          <a:bodyPr/>
          <a:lstStyle/>
          <a:p>
            <a:endParaRPr lang="el-GR" altLang="el-GR" sz="2800"/>
          </a:p>
        </p:txBody>
      </p:sp>
      <p:sp>
        <p:nvSpPr>
          <p:cNvPr id="17414" name="Rectangle 6"/>
          <p:cNvSpPr>
            <a:spLocks noGrp="1" noChangeArrowheads="1"/>
          </p:cNvSpPr>
          <p:nvPr>
            <p:ph type="body" sz="half" idx="2"/>
          </p:nvPr>
        </p:nvSpPr>
        <p:spPr>
          <a:xfrm>
            <a:off x="1992313" y="4797425"/>
            <a:ext cx="8229600" cy="1466850"/>
          </a:xfrm>
        </p:spPr>
        <p:txBody>
          <a:bodyPr/>
          <a:lstStyle/>
          <a:p>
            <a:pPr algn="ctr">
              <a:buFont typeface="Wingdings" panose="05000000000000000000" pitchFamily="2" charset="2"/>
              <a:buNone/>
            </a:pPr>
            <a:r>
              <a:rPr lang="el-GR" altLang="el-GR" sz="2800" b="1">
                <a:solidFill>
                  <a:schemeClr val="hlink"/>
                </a:solidFill>
              </a:rPr>
              <a:t>ΜΕΘΟΔΟΣ Β</a:t>
            </a:r>
          </a:p>
          <a:p>
            <a:pPr algn="ctr">
              <a:buFont typeface="Wingdings" panose="05000000000000000000" pitchFamily="2" charset="2"/>
              <a:buNone/>
            </a:pPr>
            <a:r>
              <a:rPr lang="el-GR" altLang="el-GR" sz="2800" b="1"/>
              <a:t>Καύση απορριμμάτων με παραλαβή ανακυκλώσιμων υλικών</a:t>
            </a:r>
          </a:p>
        </p:txBody>
      </p:sp>
      <p:pic>
        <p:nvPicPr>
          <p:cNvPr id="17415" name="Picture 7" descr="mso5D1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484313"/>
            <a:ext cx="8135937"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9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Rot="1" noChangeArrowheads="1"/>
          </p:cNvSpPr>
          <p:nvPr>
            <p:ph type="title"/>
          </p:nvPr>
        </p:nvSpPr>
        <p:spPr/>
        <p:txBody>
          <a:bodyPr/>
          <a:lstStyle/>
          <a:p>
            <a:r>
              <a:rPr lang="el-GR" altLang="el-GR" sz="2000">
                <a:solidFill>
                  <a:schemeClr val="hlink"/>
                </a:solidFill>
              </a:rPr>
              <a:t>ΜΕΘΟΔΟΙ ΔΙΑΘΕΣΗΣ &amp; ΑΞΙΟΠΟΙΗΣΗΣ ΑΠΟΡΡΙΜΜΑΤΩΝ</a:t>
            </a:r>
          </a:p>
        </p:txBody>
      </p:sp>
      <p:sp>
        <p:nvSpPr>
          <p:cNvPr id="19462" name="Rectangle 6"/>
          <p:cNvSpPr>
            <a:spLocks noGrp="1" noChangeArrowheads="1"/>
          </p:cNvSpPr>
          <p:nvPr>
            <p:ph type="body" sz="half" idx="2"/>
          </p:nvPr>
        </p:nvSpPr>
        <p:spPr>
          <a:xfrm>
            <a:off x="1981200" y="4797425"/>
            <a:ext cx="8229600" cy="1328738"/>
          </a:xfrm>
        </p:spPr>
        <p:txBody>
          <a:bodyPr/>
          <a:lstStyle/>
          <a:p>
            <a:pPr algn="ctr">
              <a:buFont typeface="Wingdings" panose="05000000000000000000" pitchFamily="2" charset="2"/>
              <a:buNone/>
            </a:pPr>
            <a:r>
              <a:rPr lang="el-GR" altLang="el-GR" sz="2400" b="1">
                <a:solidFill>
                  <a:schemeClr val="hlink"/>
                </a:solidFill>
              </a:rPr>
              <a:t>ΜΕΘΟΔΟΣ Γ</a:t>
            </a:r>
          </a:p>
          <a:p>
            <a:pPr algn="ctr">
              <a:buFont typeface="Wingdings" panose="05000000000000000000" pitchFamily="2" charset="2"/>
              <a:buNone/>
            </a:pPr>
            <a:r>
              <a:rPr lang="el-GR" altLang="el-GR" sz="2400" b="1"/>
              <a:t>Κομποστοποίηση οργανικού κλάσματος απορριμμάτων με παραλαβή ανακυκλώσιμων υλικών</a:t>
            </a:r>
          </a:p>
          <a:p>
            <a:pPr>
              <a:buFont typeface="Wingdings" panose="05000000000000000000" pitchFamily="2" charset="2"/>
              <a:buNone/>
            </a:pPr>
            <a:endParaRPr lang="el-GR" altLang="el-GR" sz="2400"/>
          </a:p>
        </p:txBody>
      </p:sp>
      <p:pic>
        <p:nvPicPr>
          <p:cNvPr id="19463" name="Picture 7" descr="mso3CA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13" y="1341438"/>
            <a:ext cx="7772400" cy="316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4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l-GR" altLang="el-GR">
                <a:solidFill>
                  <a:schemeClr val="hlink"/>
                </a:solidFill>
              </a:rPr>
              <a:t>Βαρέα μέταλλα στη κομπόστα, </a:t>
            </a:r>
            <a:r>
              <a:rPr lang="en-US" altLang="el-GR">
                <a:solidFill>
                  <a:schemeClr val="hlink"/>
                </a:solidFill>
              </a:rPr>
              <a:t>ppm</a:t>
            </a:r>
            <a:endParaRPr lang="el-GR" altLang="el-GR">
              <a:solidFill>
                <a:schemeClr val="hlink"/>
              </a:solidFill>
            </a:endParaRPr>
          </a:p>
        </p:txBody>
      </p:sp>
      <p:graphicFrame>
        <p:nvGraphicFramePr>
          <p:cNvPr id="66625" name="Group 65"/>
          <p:cNvGraphicFramePr>
            <a:graphicFrameLocks noGrp="1"/>
          </p:cNvGraphicFramePr>
          <p:nvPr>
            <p:ph type="tbl" idx="1"/>
          </p:nvPr>
        </p:nvGraphicFramePr>
        <p:xfrm>
          <a:off x="1981200" y="1600200"/>
          <a:ext cx="7715250" cy="5181600"/>
        </p:xfrm>
        <a:graphic>
          <a:graphicData uri="http://schemas.openxmlformats.org/drawingml/2006/table">
            <a:tbl>
              <a:tblPr/>
              <a:tblGrid>
                <a:gridCol w="2057400"/>
                <a:gridCol w="1625600"/>
                <a:gridCol w="1662113"/>
                <a:gridCol w="2370137"/>
              </a:tblGrid>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Γαλλία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Ελλάδα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Επιτρεπτά όρια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Βόριο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51.7</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Μόλυβδος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500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214</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&lt;500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Υδράργυρος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4</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Ψευδάργυρος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800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815</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&lt;2500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Χαλκός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130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586</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&lt;600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Μαγγάνιο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730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607</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Χρώμιο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160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182</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&lt;10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Κάδμιο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3</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0.7</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&lt;10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Νικέλιο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107.5</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&lt;200</a:t>
                      </a:r>
                      <a:endParaRPr kumimoji="0" lang="el-GR" altLang="el-GR" sz="2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3375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p:txBody>
          <a:bodyPr/>
          <a:lstStyle/>
          <a:p>
            <a:r>
              <a:rPr lang="el-GR" altLang="el-GR" sz="2000">
                <a:solidFill>
                  <a:schemeClr val="hlink"/>
                </a:solidFill>
              </a:rPr>
              <a:t>ΜΕΘΟΔΟΙ ΔΙΑΘΕΣΗΣ &amp; ΑΞΙΟΠΟΙΗΣΗΣ ΑΠΟΡΡΙΜΜΑΤΩΝ</a:t>
            </a:r>
          </a:p>
        </p:txBody>
      </p:sp>
      <p:sp>
        <p:nvSpPr>
          <p:cNvPr id="21510" name="Rectangle 6"/>
          <p:cNvSpPr>
            <a:spLocks noGrp="1" noChangeArrowheads="1"/>
          </p:cNvSpPr>
          <p:nvPr>
            <p:ph type="body" sz="half" idx="2"/>
          </p:nvPr>
        </p:nvSpPr>
        <p:spPr>
          <a:xfrm>
            <a:off x="1981200" y="4437063"/>
            <a:ext cx="8229600" cy="1689100"/>
          </a:xfrm>
        </p:spPr>
        <p:txBody>
          <a:bodyPr/>
          <a:lstStyle/>
          <a:p>
            <a:pPr algn="ctr">
              <a:buFont typeface="Wingdings" panose="05000000000000000000" pitchFamily="2" charset="2"/>
              <a:buNone/>
            </a:pPr>
            <a:r>
              <a:rPr lang="el-GR" altLang="el-GR" sz="2400" b="1">
                <a:solidFill>
                  <a:schemeClr val="hlink"/>
                </a:solidFill>
              </a:rPr>
              <a:t>ΜΕΘΟΔΟΣ Δ</a:t>
            </a:r>
          </a:p>
          <a:p>
            <a:pPr algn="ctr">
              <a:buFont typeface="Wingdings" panose="05000000000000000000" pitchFamily="2" charset="2"/>
              <a:buNone/>
            </a:pPr>
            <a:r>
              <a:rPr lang="el-GR" altLang="el-GR" sz="2400" b="1"/>
              <a:t>Παραγωγή </a:t>
            </a:r>
            <a:r>
              <a:rPr lang="en-US" altLang="el-GR" sz="2400" b="1"/>
              <a:t>RDF</a:t>
            </a:r>
            <a:r>
              <a:rPr lang="el-GR" altLang="el-GR" sz="2400" b="1"/>
              <a:t> πρώτης ποιότητας με παραλαβή των ανακυκλώσιμων υλικών και κομποστοποίηση των υπολοίπων οργανικών</a:t>
            </a:r>
          </a:p>
          <a:p>
            <a:pPr>
              <a:buFont typeface="Wingdings" panose="05000000000000000000" pitchFamily="2" charset="2"/>
              <a:buNone/>
            </a:pPr>
            <a:endParaRPr lang="el-GR" altLang="el-GR" sz="2400"/>
          </a:p>
        </p:txBody>
      </p:sp>
      <p:pic>
        <p:nvPicPr>
          <p:cNvPr id="21511" name="Picture 7" descr="mso356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88" y="1125539"/>
            <a:ext cx="7848600"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0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p:nvPr>
        </p:nvSpPr>
        <p:spPr>
          <a:xfrm>
            <a:off x="1981200" y="274639"/>
            <a:ext cx="8229600" cy="777875"/>
          </a:xfrm>
        </p:spPr>
        <p:txBody>
          <a:bodyPr/>
          <a:lstStyle/>
          <a:p>
            <a:r>
              <a:rPr lang="el-GR" altLang="el-GR" sz="2000">
                <a:solidFill>
                  <a:schemeClr val="hlink"/>
                </a:solidFill>
              </a:rPr>
              <a:t>ΜΕΘΟΔΟΙ ΔΙΑΘΕΣΗΣ &amp; ΑΞΙΟΠΟΙΗΣΗΣ ΑΠΟΡΡΙΜΜΑΤΩΝ</a:t>
            </a:r>
          </a:p>
        </p:txBody>
      </p:sp>
      <p:sp>
        <p:nvSpPr>
          <p:cNvPr id="23558" name="Rectangle 6"/>
          <p:cNvSpPr>
            <a:spLocks noGrp="1" noChangeArrowheads="1"/>
          </p:cNvSpPr>
          <p:nvPr>
            <p:ph type="body" sz="half" idx="2"/>
          </p:nvPr>
        </p:nvSpPr>
        <p:spPr>
          <a:xfrm>
            <a:off x="1981200" y="4652963"/>
            <a:ext cx="8229600" cy="1473200"/>
          </a:xfrm>
        </p:spPr>
        <p:txBody>
          <a:bodyPr/>
          <a:lstStyle/>
          <a:p>
            <a:pPr algn="ctr">
              <a:lnSpc>
                <a:spcPct val="80000"/>
              </a:lnSpc>
              <a:buFont typeface="Wingdings" panose="05000000000000000000" pitchFamily="2" charset="2"/>
              <a:buNone/>
            </a:pPr>
            <a:r>
              <a:rPr lang="el-GR" altLang="el-GR" sz="2400" b="1">
                <a:solidFill>
                  <a:schemeClr val="hlink"/>
                </a:solidFill>
              </a:rPr>
              <a:t>ΜΕΘΟΔΟΣ Ε</a:t>
            </a:r>
          </a:p>
          <a:p>
            <a:pPr algn="ctr">
              <a:lnSpc>
                <a:spcPct val="80000"/>
              </a:lnSpc>
              <a:buFont typeface="Wingdings" panose="05000000000000000000" pitchFamily="2" charset="2"/>
              <a:buNone/>
            </a:pPr>
            <a:r>
              <a:rPr lang="el-GR" altLang="el-GR" sz="2400" b="1"/>
              <a:t>Παραγωγή Βιοαερίου με παράλληλη παραλαβή των ανακυκλώσιμων υλικών και κομποστοποίηση των παραγωμένων λασπών</a:t>
            </a:r>
          </a:p>
          <a:p>
            <a:pPr lvl="1">
              <a:lnSpc>
                <a:spcPct val="80000"/>
              </a:lnSpc>
              <a:buFont typeface="Wingdings" panose="05000000000000000000" pitchFamily="2" charset="2"/>
              <a:buNone/>
            </a:pPr>
            <a:endParaRPr lang="el-GR" altLang="el-GR" sz="2000"/>
          </a:p>
        </p:txBody>
      </p:sp>
      <p:pic>
        <p:nvPicPr>
          <p:cNvPr id="23559" name="Picture 7" descr="mso44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88" y="836614"/>
            <a:ext cx="77724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19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981200" y="274638"/>
            <a:ext cx="8229600" cy="850900"/>
          </a:xfrm>
        </p:spPr>
        <p:txBody>
          <a:bodyPr/>
          <a:lstStyle/>
          <a:p>
            <a:r>
              <a:rPr lang="el-GR" altLang="el-GR" sz="3200">
                <a:solidFill>
                  <a:schemeClr val="hlink"/>
                </a:solidFill>
              </a:rPr>
              <a:t>Προσομοίωση εφαρμογής της μεθόδου Α στα απορρίμματα της Αττικής</a:t>
            </a:r>
          </a:p>
        </p:txBody>
      </p:sp>
      <p:pic>
        <p:nvPicPr>
          <p:cNvPr id="25604" name="Picture 4" descr="mso72B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1268414"/>
            <a:ext cx="7462838" cy="518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1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074"/>
          </a:xfrm>
        </p:spPr>
        <p:txBody>
          <a:bodyPr/>
          <a:lstStyle/>
          <a:p>
            <a:r>
              <a:rPr lang="en-US" dirty="0">
                <a:solidFill>
                  <a:srgbClr val="00FF00"/>
                </a:solidFill>
                <a:latin typeface="Comic Sans MS" pitchFamily="66" charset="0"/>
              </a:rPr>
              <a:t>A. </a:t>
            </a:r>
            <a:r>
              <a:rPr lang="el-GR" dirty="0">
                <a:solidFill>
                  <a:srgbClr val="00FF00"/>
                </a:solidFill>
                <a:latin typeface="Comic Sans MS" pitchFamily="66" charset="0"/>
              </a:rPr>
              <a:t>Τεχνολογική Καινοτομία</a:t>
            </a:r>
            <a:endParaRPr lang="el-GR" dirty="0"/>
          </a:p>
        </p:txBody>
      </p:sp>
      <p:sp>
        <p:nvSpPr>
          <p:cNvPr id="4" name="Rectangle 3"/>
          <p:cNvSpPr/>
          <p:nvPr/>
        </p:nvSpPr>
        <p:spPr>
          <a:xfrm>
            <a:off x="987552" y="1260961"/>
            <a:ext cx="10872216" cy="5693866"/>
          </a:xfrm>
          <a:prstGeom prst="rect">
            <a:avLst/>
          </a:prstGeom>
        </p:spPr>
        <p:txBody>
          <a:bodyPr wrap="square">
            <a:spAutoFit/>
          </a:bodyPr>
          <a:lstStyle/>
          <a:p>
            <a:r>
              <a:rPr lang="el-GR" sz="2800" b="1" dirty="0">
                <a:solidFill>
                  <a:srgbClr val="FFFF00"/>
                </a:solidFill>
                <a:effectLst>
                  <a:outerShdw blurRad="38100" dist="38100" dir="2700000" algn="tl">
                    <a:srgbClr val="000000"/>
                  </a:outerShdw>
                </a:effectLst>
                <a:latin typeface="Arial" charset="0"/>
              </a:rPr>
              <a:t>-</a:t>
            </a:r>
            <a:r>
              <a:rPr lang="el-GR" sz="2800" b="1" dirty="0">
                <a:solidFill>
                  <a:srgbClr val="FFFF00"/>
                </a:solidFill>
                <a:effectLst>
                  <a:outerShdw blurRad="38100" dist="38100" dir="2700000" algn="tl">
                    <a:srgbClr val="000000"/>
                  </a:outerShdw>
                </a:effectLst>
                <a:latin typeface="Comic Sans MS" pitchFamily="66" charset="0"/>
              </a:rPr>
              <a:t>Η εισαγωγή στην αγορά ενός νέου προϊόντος ή</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σημαντικά βελτιωμένου ως προς τα βασικά</a:t>
            </a:r>
            <a:r>
              <a:rPr lang="en-US" sz="2800" b="1" dirty="0">
                <a:solidFill>
                  <a:srgbClr val="FFFF00"/>
                </a:solidFill>
                <a:effectLst>
                  <a:outerShdw blurRad="38100" dist="38100" dir="2700000" algn="tl">
                    <a:srgbClr val="000000"/>
                  </a:outerShdw>
                </a:effectLst>
                <a:latin typeface="Comic Sans MS" pitchFamily="66" charset="0"/>
              </a:rPr>
              <a:t> </a:t>
            </a:r>
            <a:r>
              <a:rPr lang="el-GR" sz="2800" b="1" dirty="0">
                <a:solidFill>
                  <a:srgbClr val="FFFF00"/>
                </a:solidFill>
                <a:effectLst>
                  <a:outerShdw blurRad="38100" dist="38100" dir="2700000" algn="tl">
                    <a:srgbClr val="000000"/>
                  </a:outerShdw>
                </a:effectLst>
                <a:latin typeface="Arial" charset="0"/>
              </a:rPr>
              <a:t>χ</a:t>
            </a:r>
            <a:r>
              <a:rPr lang="el-GR" sz="2800" b="1" dirty="0">
                <a:solidFill>
                  <a:srgbClr val="FFFF00"/>
                </a:solidFill>
                <a:effectLst>
                  <a:outerShdw blurRad="38100" dist="38100" dir="2700000" algn="tl">
                    <a:srgbClr val="000000"/>
                  </a:outerShdw>
                </a:effectLst>
                <a:latin typeface="Comic Sans MS" pitchFamily="66" charset="0"/>
              </a:rPr>
              <a:t>αρακτηριστικά, τις τεχνικές προδιαγραφές, </a:t>
            </a:r>
            <a:r>
              <a:rPr lang="el-GR" sz="2800" b="1" dirty="0">
                <a:solidFill>
                  <a:srgbClr val="FFFF00"/>
                </a:solidFill>
                <a:effectLst>
                  <a:outerShdw blurRad="38100" dist="38100" dir="2700000" algn="tl">
                    <a:srgbClr val="000000"/>
                  </a:outerShdw>
                </a:effectLst>
                <a:latin typeface="Arial" charset="0"/>
              </a:rPr>
              <a:t>το </a:t>
            </a:r>
            <a:r>
              <a:rPr lang="el-GR" sz="2800" b="1" dirty="0">
                <a:solidFill>
                  <a:srgbClr val="FFFF00"/>
                </a:solidFill>
                <a:effectLst>
                  <a:outerShdw blurRad="38100" dist="38100" dir="2700000" algn="tl">
                    <a:srgbClr val="000000"/>
                  </a:outerShdw>
                </a:effectLst>
                <a:latin typeface="Comic Sans MS" pitchFamily="66" charset="0"/>
              </a:rPr>
              <a:t>ενσωματωμένο λογισμικό ή άλλα </a:t>
            </a:r>
            <a:r>
              <a:rPr lang="el-GR" sz="2800" b="1" dirty="0">
                <a:solidFill>
                  <a:srgbClr val="FFFF00"/>
                </a:solidFill>
                <a:effectLst>
                  <a:outerShdw blurRad="38100" dist="38100" dir="2700000" algn="tl">
                    <a:srgbClr val="000000"/>
                  </a:outerShdw>
                </a:effectLst>
                <a:latin typeface="Arial" charset="0"/>
              </a:rPr>
              <a:t>άυλα</a:t>
            </a:r>
            <a:r>
              <a:rPr lang="en-US" sz="2800" b="1" dirty="0">
                <a:solidFill>
                  <a:srgbClr val="FFFF00"/>
                </a:solidFill>
                <a:effectLst>
                  <a:outerShdw blurRad="38100" dist="38100" dir="2700000" algn="tl">
                    <a:srgbClr val="000000"/>
                  </a:outerShdw>
                </a:effectLst>
                <a:latin typeface="Comic Sans MS" pitchFamily="66" charset="0"/>
              </a:rPr>
              <a:t> </a:t>
            </a:r>
            <a:r>
              <a:rPr lang="el-GR" sz="2800" b="1" dirty="0">
                <a:solidFill>
                  <a:srgbClr val="FFFF00"/>
                </a:solidFill>
                <a:effectLst>
                  <a:outerShdw blurRad="38100" dist="38100" dir="2700000" algn="tl">
                    <a:srgbClr val="000000"/>
                  </a:outerShdw>
                </a:effectLst>
                <a:latin typeface="Comic Sans MS" pitchFamily="66" charset="0"/>
              </a:rPr>
              <a:t>συστατικά, </a:t>
            </a:r>
            <a:r>
              <a:rPr lang="el-GR" sz="2800" b="1" dirty="0">
                <a:solidFill>
                  <a:srgbClr val="FFFF00"/>
                </a:solidFill>
                <a:effectLst>
                  <a:outerShdw blurRad="38100" dist="38100" dir="2700000" algn="tl">
                    <a:srgbClr val="000000"/>
                  </a:outerShdw>
                </a:effectLst>
                <a:latin typeface="Arial" charset="0"/>
              </a:rPr>
              <a:t>τις πιθανές </a:t>
            </a:r>
            <a:r>
              <a:rPr lang="el-GR" sz="2800" b="1" dirty="0">
                <a:solidFill>
                  <a:srgbClr val="FFFF00"/>
                </a:solidFill>
                <a:effectLst>
                  <a:outerShdw blurRad="38100" dist="38100" dir="2700000" algn="tl">
                    <a:srgbClr val="000000"/>
                  </a:outerShdw>
                </a:effectLst>
                <a:latin typeface="Comic Sans MS" pitchFamily="66" charset="0"/>
              </a:rPr>
              <a:t> χρήσεις ή τη φιλικότητα</a:t>
            </a:r>
            <a:r>
              <a:rPr lang="en-US" sz="2800" b="1" dirty="0">
                <a:solidFill>
                  <a:srgbClr val="FFFF00"/>
                </a:solidFill>
                <a:effectLst>
                  <a:outerShdw blurRad="38100" dist="38100" dir="2700000" algn="tl">
                    <a:srgbClr val="000000"/>
                  </a:outerShdw>
                </a:effectLst>
                <a:latin typeface="Comic Sans MS" pitchFamily="66" charset="0"/>
              </a:rPr>
              <a:t> </a:t>
            </a:r>
            <a:r>
              <a:rPr lang="el-GR" sz="2800" b="1" dirty="0">
                <a:solidFill>
                  <a:srgbClr val="FFFF00"/>
                </a:solidFill>
                <a:effectLst>
                  <a:outerShdw blurRad="38100" dist="38100" dir="2700000" algn="tl">
                    <a:srgbClr val="000000"/>
                  </a:outerShdw>
                </a:effectLst>
                <a:latin typeface="Comic Sans MS" pitchFamily="66" charset="0"/>
              </a:rPr>
              <a:t>προς τον </a:t>
            </a:r>
            <a:r>
              <a:rPr lang="el-GR" sz="2800" b="1" dirty="0" smtClean="0">
                <a:solidFill>
                  <a:srgbClr val="FFFF00"/>
                </a:solidFill>
                <a:effectLst>
                  <a:outerShdw blurRad="38100" dist="38100" dir="2700000" algn="tl">
                    <a:srgbClr val="000000"/>
                  </a:outerShdw>
                </a:effectLst>
                <a:latin typeface="Comic Sans MS" pitchFamily="66" charset="0"/>
              </a:rPr>
              <a:t>χρήστη</a:t>
            </a:r>
          </a:p>
          <a:p>
            <a:r>
              <a:rPr lang="el-GR" sz="2800" b="1" dirty="0">
                <a:solidFill>
                  <a:srgbClr val="FFFF00"/>
                </a:solidFill>
                <a:effectLst>
                  <a:outerShdw blurRad="38100" dist="38100" dir="2700000" algn="tl">
                    <a:srgbClr val="000000"/>
                  </a:outerShdw>
                </a:effectLst>
                <a:latin typeface="Comic Sans MS" pitchFamily="66" charset="0"/>
              </a:rPr>
              <a:t/>
            </a:r>
            <a:br>
              <a:rPr lang="el-GR" sz="2800" b="1" dirty="0">
                <a:solidFill>
                  <a:srgbClr val="FFFF00"/>
                </a:solidFill>
                <a:effectLst>
                  <a:outerShdw blurRad="38100" dist="38100" dir="2700000" algn="tl">
                    <a:srgbClr val="000000"/>
                  </a:outerShdw>
                </a:effectLst>
                <a:latin typeface="Comic Sans MS" pitchFamily="66" charset="0"/>
              </a:rPr>
            </a:br>
            <a:r>
              <a:rPr lang="el-GR" sz="2800" b="1" dirty="0">
                <a:solidFill>
                  <a:srgbClr val="FFFF00"/>
                </a:solidFill>
                <a:effectLst>
                  <a:outerShdw blurRad="38100" dist="38100" dir="2700000" algn="tl">
                    <a:srgbClr val="000000"/>
                  </a:outerShdw>
                </a:effectLst>
                <a:latin typeface="Arial" charset="0"/>
              </a:rPr>
              <a:t>-</a:t>
            </a:r>
            <a:r>
              <a:rPr lang="el-GR" sz="2800" b="1" dirty="0">
                <a:solidFill>
                  <a:srgbClr val="FFFF00"/>
                </a:solidFill>
                <a:effectLst>
                  <a:outerShdw blurRad="38100" dist="38100" dir="2700000" algn="tl">
                    <a:srgbClr val="000000"/>
                  </a:outerShdw>
                </a:effectLst>
                <a:latin typeface="Comic Sans MS" pitchFamily="66" charset="0"/>
              </a:rPr>
              <a:t>Η εισαγωγή στην επιχείρηση μίας νέας ή</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σημαντικά βελτιωμένης διαδικασίας παραγωγής,</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μεθόδου παροχής και διανομής ή διαδικασίας</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υποστήριξης για τα αγαθά ή τις υπηρεσίες. Το</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αποτέλεσμα (της διαδικασίας) θα πρέπει να είναι</a:t>
            </a:r>
            <a:r>
              <a:rPr lang="el-GR" sz="2800" b="1" dirty="0">
                <a:solidFill>
                  <a:srgbClr val="FFFF00"/>
                </a:solidFill>
                <a:effectLst>
                  <a:outerShdw blurRad="38100" dist="38100" dir="2700000" algn="tl">
                    <a:srgbClr val="000000"/>
                  </a:outerShdw>
                </a:effectLst>
                <a:latin typeface="Arial" charset="0"/>
              </a:rPr>
              <a:t> </a:t>
            </a:r>
            <a:r>
              <a:rPr lang="el-GR" sz="2800" b="1" dirty="0">
                <a:solidFill>
                  <a:srgbClr val="FFFF00"/>
                </a:solidFill>
                <a:effectLst>
                  <a:outerShdw blurRad="38100" dist="38100" dir="2700000" algn="tl">
                    <a:srgbClr val="000000"/>
                  </a:outerShdw>
                </a:effectLst>
                <a:latin typeface="Comic Sans MS" pitchFamily="66" charset="0"/>
              </a:rPr>
              <a:t>σημαντικό σε σχέση με τον όγκο της παραγωγής,</a:t>
            </a:r>
            <a:br>
              <a:rPr lang="el-GR" sz="2800" b="1" dirty="0">
                <a:solidFill>
                  <a:srgbClr val="FFFF00"/>
                </a:solidFill>
                <a:effectLst>
                  <a:outerShdw blurRad="38100" dist="38100" dir="2700000" algn="tl">
                    <a:srgbClr val="000000"/>
                  </a:outerShdw>
                </a:effectLst>
                <a:latin typeface="Comic Sans MS" pitchFamily="66" charset="0"/>
              </a:rPr>
            </a:br>
            <a:r>
              <a:rPr lang="el-GR" sz="2800" b="1" dirty="0">
                <a:solidFill>
                  <a:srgbClr val="FFFF00"/>
                </a:solidFill>
                <a:effectLst>
                  <a:outerShdw blurRad="38100" dist="38100" dir="2700000" algn="tl">
                    <a:srgbClr val="000000"/>
                  </a:outerShdw>
                </a:effectLst>
                <a:latin typeface="Comic Sans MS" pitchFamily="66" charset="0"/>
              </a:rPr>
              <a:t>την ποιότητα των προϊόντων ή το </a:t>
            </a:r>
            <a:r>
              <a:rPr lang="el-GR" sz="2800" b="1" dirty="0" smtClean="0">
                <a:solidFill>
                  <a:srgbClr val="FFFF00"/>
                </a:solidFill>
                <a:effectLst>
                  <a:outerShdw blurRad="38100" dist="38100" dir="2700000" algn="tl">
                    <a:srgbClr val="000000"/>
                  </a:outerShdw>
                </a:effectLst>
                <a:latin typeface="Comic Sans MS" pitchFamily="66" charset="0"/>
              </a:rPr>
              <a:t>κόστος παραγωγής</a:t>
            </a:r>
            <a:r>
              <a:rPr lang="el-GR" sz="2800" b="1" dirty="0">
                <a:solidFill>
                  <a:srgbClr val="FFFF00"/>
                </a:solidFill>
                <a:effectLst>
                  <a:outerShdw blurRad="38100" dist="38100" dir="2700000" algn="tl">
                    <a:srgbClr val="000000"/>
                  </a:outerShdw>
                </a:effectLst>
                <a:latin typeface="Comic Sans MS" pitchFamily="66" charset="0"/>
              </a:rPr>
              <a:t/>
            </a:r>
            <a:br>
              <a:rPr lang="el-GR" sz="2800" b="1" dirty="0">
                <a:solidFill>
                  <a:srgbClr val="FFFF00"/>
                </a:solidFill>
                <a:effectLst>
                  <a:outerShdw blurRad="38100" dist="38100" dir="2700000" algn="tl">
                    <a:srgbClr val="000000"/>
                  </a:outerShdw>
                </a:effectLst>
                <a:latin typeface="Comic Sans MS" pitchFamily="66" charset="0"/>
              </a:rPr>
            </a:br>
            <a:endParaRPr lang="el-GR" sz="2800" dirty="0"/>
          </a:p>
        </p:txBody>
      </p:sp>
    </p:spTree>
    <p:extLst>
      <p:ext uri="{BB962C8B-B14F-4D97-AF65-F5344CB8AC3E}">
        <p14:creationId xmlns:p14="http://schemas.microsoft.com/office/powerpoint/2010/main" val="4218301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981200" y="274639"/>
            <a:ext cx="8229600" cy="1138237"/>
          </a:xfrm>
        </p:spPr>
        <p:txBody>
          <a:bodyPr/>
          <a:lstStyle/>
          <a:p>
            <a:r>
              <a:rPr lang="el-GR" altLang="el-GR" sz="3200">
                <a:solidFill>
                  <a:schemeClr val="hlink"/>
                </a:solidFill>
              </a:rPr>
              <a:t>Προσομοίωση εφαρμογής της μεθόδου Β στα απορρίμματα της Αττικής</a:t>
            </a:r>
          </a:p>
        </p:txBody>
      </p:sp>
      <p:pic>
        <p:nvPicPr>
          <p:cNvPr id="26628" name="Picture 4" descr="mso2C45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6" y="1341439"/>
            <a:ext cx="7389813" cy="508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77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981200" y="274639"/>
            <a:ext cx="8229600" cy="777875"/>
          </a:xfrm>
        </p:spPr>
        <p:txBody>
          <a:bodyPr/>
          <a:lstStyle/>
          <a:p>
            <a:r>
              <a:rPr lang="el-GR" altLang="el-GR" sz="3200">
                <a:solidFill>
                  <a:schemeClr val="hlink"/>
                </a:solidFill>
              </a:rPr>
              <a:t>Προσομοίωση εφαρμογής της μεθόδου Γ στα απορρίμματα της Αττικής</a:t>
            </a:r>
          </a:p>
        </p:txBody>
      </p:sp>
      <p:pic>
        <p:nvPicPr>
          <p:cNvPr id="27652" name="Picture 4" descr="mso24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1204914"/>
            <a:ext cx="6913563" cy="531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3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l-GR" altLang="el-GR" sz="3200">
                <a:solidFill>
                  <a:schemeClr val="hlink"/>
                </a:solidFill>
              </a:rPr>
              <a:t>Προσομοίωση εφαρμογής της μεθόδου Δ στα απορρίμματα της Αττικής</a:t>
            </a:r>
          </a:p>
        </p:txBody>
      </p:sp>
      <p:pic>
        <p:nvPicPr>
          <p:cNvPr id="28676" name="Picture 4" descr="mso4E6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412875"/>
            <a:ext cx="7058025" cy="48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17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l-GR" altLang="el-GR" sz="3200">
                <a:solidFill>
                  <a:schemeClr val="hlink"/>
                </a:solidFill>
              </a:rPr>
              <a:t>Προσομοίωση εφαρμογής της μεθόδου Ε στα απορρίμματα της Αττικής</a:t>
            </a:r>
          </a:p>
        </p:txBody>
      </p:sp>
      <p:pic>
        <p:nvPicPr>
          <p:cNvPr id="29700" name="Picture 4" descr="mso5F6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325564"/>
            <a:ext cx="7848600"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3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l-GR" altLang="el-GR" sz="3200">
                <a:solidFill>
                  <a:schemeClr val="hlink"/>
                </a:solidFill>
              </a:rPr>
              <a:t>Εκπομπή Υδρατμών στο Περιβάλλον</a:t>
            </a:r>
          </a:p>
        </p:txBody>
      </p:sp>
      <p:pic>
        <p:nvPicPr>
          <p:cNvPr id="30724" name="Picture 4" descr="mso686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363664"/>
            <a:ext cx="7777162" cy="477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1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l-GR" altLang="el-GR" sz="3200">
                <a:solidFill>
                  <a:schemeClr val="hlink"/>
                </a:solidFill>
              </a:rPr>
              <a:t>Ανεξέλεγκτη εκπομπή θερμότητας στο περιβάλλον</a:t>
            </a:r>
          </a:p>
        </p:txBody>
      </p:sp>
      <p:pic>
        <p:nvPicPr>
          <p:cNvPr id="31748" name="Picture 4" descr="msoFA4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9" y="1708150"/>
            <a:ext cx="6916737" cy="431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6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l-GR" altLang="el-GR" sz="3200">
                <a:solidFill>
                  <a:schemeClr val="hlink"/>
                </a:solidFill>
              </a:rPr>
              <a:t>Παραγωγή περίσσειας εκμεταλεύσιμης θερμότητας</a:t>
            </a:r>
          </a:p>
        </p:txBody>
      </p:sp>
      <p:pic>
        <p:nvPicPr>
          <p:cNvPr id="32772" name="Picture 4" descr="mso5C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484314"/>
            <a:ext cx="6916738" cy="452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5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l-GR" altLang="el-GR" sz="3200">
                <a:solidFill>
                  <a:schemeClr val="hlink"/>
                </a:solidFill>
              </a:rPr>
              <a:t>Δυνατότητα παραγωγής ηλεκτρικής ενέργειας</a:t>
            </a:r>
          </a:p>
        </p:txBody>
      </p:sp>
      <p:pic>
        <p:nvPicPr>
          <p:cNvPr id="33796" name="Picture 4" descr="mso512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341438"/>
            <a:ext cx="5545137" cy="48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64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l-GR" altLang="el-GR" sz="3200">
                <a:solidFill>
                  <a:schemeClr val="hlink"/>
                </a:solidFill>
              </a:rPr>
              <a:t>Λειτουργικό κόστος με (σειρά 2) ή άνευ (σειρά 1) αποπληρωμής του παγίου κεφαλαίου</a:t>
            </a:r>
          </a:p>
        </p:txBody>
      </p:sp>
      <p:pic>
        <p:nvPicPr>
          <p:cNvPr id="34820" name="Picture 4" descr="msoEF2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1690689"/>
            <a:ext cx="7099300" cy="461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19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l-GR" altLang="el-GR" sz="3600">
                <a:solidFill>
                  <a:schemeClr val="hlink"/>
                </a:solidFill>
              </a:rPr>
              <a:t>Ετήσια αναγκαία έκταση χρήσης</a:t>
            </a:r>
          </a:p>
        </p:txBody>
      </p:sp>
      <p:pic>
        <p:nvPicPr>
          <p:cNvPr id="35844" name="Picture 4" descr="mso3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26" y="1557338"/>
            <a:ext cx="6583363" cy="4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1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FF00"/>
                </a:solidFill>
                <a:latin typeface="Comic Sans MS" pitchFamily="66" charset="0"/>
              </a:rPr>
              <a:t>Β. Μη Τεχνολογική Καινοτομία</a:t>
            </a:r>
            <a:endParaRPr lang="el-GR" dirty="0"/>
          </a:p>
        </p:txBody>
      </p:sp>
      <p:sp>
        <p:nvSpPr>
          <p:cNvPr id="4" name="Rectangle 3"/>
          <p:cNvSpPr/>
          <p:nvPr/>
        </p:nvSpPr>
        <p:spPr>
          <a:xfrm>
            <a:off x="786384" y="1650587"/>
            <a:ext cx="10878312" cy="4401205"/>
          </a:xfrm>
          <a:prstGeom prst="rect">
            <a:avLst/>
          </a:prstGeom>
        </p:spPr>
        <p:txBody>
          <a:bodyPr wrap="square">
            <a:spAutoFit/>
          </a:bodyPr>
          <a:lstStyle/>
          <a:p>
            <a:r>
              <a:rPr lang="el-GR" sz="2800" b="1" dirty="0">
                <a:solidFill>
                  <a:srgbClr val="FFFF00"/>
                </a:solidFill>
                <a:effectLst>
                  <a:outerShdw blurRad="38100" dist="38100" dir="2700000" algn="tl">
                    <a:srgbClr val="000000"/>
                  </a:outerShdw>
                </a:effectLst>
                <a:latin typeface="Arial" charset="0"/>
              </a:rPr>
              <a:t>-</a:t>
            </a:r>
            <a:r>
              <a:rPr lang="el-GR" sz="2800" b="1" dirty="0">
                <a:solidFill>
                  <a:srgbClr val="FFC000"/>
                </a:solidFill>
                <a:effectLst>
                  <a:outerShdw blurRad="38100" dist="38100" dir="2700000" algn="tl">
                    <a:srgbClr val="000000"/>
                  </a:outerShdw>
                </a:effectLst>
                <a:latin typeface="Arial" charset="0"/>
              </a:rPr>
              <a:t>Ο</a:t>
            </a:r>
            <a:r>
              <a:rPr lang="el-GR" sz="2800" b="1" dirty="0">
                <a:solidFill>
                  <a:srgbClr val="FFC000"/>
                </a:solidFill>
                <a:effectLst>
                  <a:outerShdw blurRad="38100" dist="38100" dir="2700000" algn="tl">
                    <a:srgbClr val="000000"/>
                  </a:outerShdw>
                </a:effectLst>
                <a:latin typeface="Comic Sans MS" pitchFamily="66" charset="0"/>
              </a:rPr>
              <a:t>ργανωτική</a:t>
            </a:r>
            <a:r>
              <a:rPr lang="el-GR" sz="2800" b="1" dirty="0">
                <a:solidFill>
                  <a:srgbClr val="FFFF00"/>
                </a:solidFill>
                <a:effectLst>
                  <a:outerShdw blurRad="38100" dist="38100" dir="2700000" algn="tl">
                    <a:srgbClr val="000000"/>
                  </a:outerShdw>
                </a:effectLst>
                <a:latin typeface="Comic Sans MS" pitchFamily="66" charset="0"/>
              </a:rPr>
              <a:t> μη τεχνολογική Καινοτομία είναι η εφαρμογή νέων ή τροποποιημένων μεθοδολογιών, όσον αφορά τη δομή ή τη διοίκηση της επιχείρησης, που αποσκοπούν στη βελτίωση της αξιοποίησης των γνώσεων, της ποιότητας των αγαθών και των υπηρεσιών ή της αποτελεσματικότητας των ροών εργασίας</a:t>
            </a:r>
            <a:r>
              <a:rPr lang="el-GR" sz="2800" b="1" dirty="0" smtClean="0">
                <a:solidFill>
                  <a:srgbClr val="FFFF00"/>
                </a:solidFill>
                <a:effectLst>
                  <a:outerShdw blurRad="38100" dist="38100" dir="2700000" algn="tl">
                    <a:srgbClr val="000000"/>
                  </a:outerShdw>
                </a:effectLst>
                <a:latin typeface="Comic Sans MS" pitchFamily="66" charset="0"/>
              </a:rPr>
              <a:t>.</a:t>
            </a:r>
          </a:p>
          <a:p>
            <a:r>
              <a:rPr lang="el-GR" sz="2800" b="1" dirty="0">
                <a:solidFill>
                  <a:srgbClr val="FFFF00"/>
                </a:solidFill>
                <a:effectLst>
                  <a:outerShdw blurRad="38100" dist="38100" dir="2700000" algn="tl">
                    <a:srgbClr val="000000"/>
                  </a:outerShdw>
                </a:effectLst>
                <a:latin typeface="Comic Sans MS" pitchFamily="66" charset="0"/>
              </a:rPr>
              <a:t/>
            </a:r>
            <a:br>
              <a:rPr lang="el-GR" sz="2800" b="1" dirty="0">
                <a:solidFill>
                  <a:srgbClr val="FFFF00"/>
                </a:solidFill>
                <a:effectLst>
                  <a:outerShdw blurRad="38100" dist="38100" dir="2700000" algn="tl">
                    <a:srgbClr val="000000"/>
                  </a:outerShdw>
                </a:effectLst>
                <a:latin typeface="Comic Sans MS" pitchFamily="66" charset="0"/>
              </a:rPr>
            </a:br>
            <a:r>
              <a:rPr lang="el-GR" sz="2800" b="1" dirty="0">
                <a:solidFill>
                  <a:srgbClr val="FFFF00"/>
                </a:solidFill>
                <a:effectLst>
                  <a:outerShdw blurRad="38100" dist="38100" dir="2700000" algn="tl">
                    <a:srgbClr val="000000"/>
                  </a:outerShdw>
                </a:effectLst>
                <a:latin typeface="Arial" charset="0"/>
              </a:rPr>
              <a:t>-</a:t>
            </a:r>
            <a:r>
              <a:rPr lang="el-GR" sz="2800" b="1" dirty="0">
                <a:solidFill>
                  <a:srgbClr val="FFFF00"/>
                </a:solidFill>
                <a:effectLst>
                  <a:outerShdw blurRad="38100" dist="38100" dir="2700000" algn="tl">
                    <a:srgbClr val="000000"/>
                  </a:outerShdw>
                </a:effectLst>
                <a:latin typeface="Comic Sans MS" pitchFamily="66" charset="0"/>
              </a:rPr>
              <a:t>Μη τεχνολογική Καινοτομία </a:t>
            </a:r>
            <a:r>
              <a:rPr lang="el-GR" sz="2800" b="1" dirty="0">
                <a:solidFill>
                  <a:srgbClr val="FFC000"/>
                </a:solidFill>
                <a:effectLst>
                  <a:outerShdw blurRad="38100" dist="38100" dir="2700000" algn="tl">
                    <a:srgbClr val="000000"/>
                  </a:outerShdw>
                </a:effectLst>
                <a:latin typeface="Comic Sans MS" pitchFamily="66" charset="0"/>
              </a:rPr>
              <a:t>εμπορίας</a:t>
            </a:r>
            <a:r>
              <a:rPr lang="el-GR" sz="2800" b="1" dirty="0">
                <a:solidFill>
                  <a:srgbClr val="FFFF00"/>
                </a:solidFill>
                <a:effectLst>
                  <a:outerShdw blurRad="38100" dist="38100" dir="2700000" algn="tl">
                    <a:srgbClr val="000000"/>
                  </a:outerShdw>
                </a:effectLst>
                <a:latin typeface="Comic Sans MS" pitchFamily="66" charset="0"/>
              </a:rPr>
              <a:t> είναι η εφαρμογή νέων ή βελτιωμένων σχεδίων ή μεθόδων πώλησης, που αποσκοπούν στην αύξηση της ελκυστικότητας των αγαθών και των υπηρεσιών ή στην είσοδο σε νέες αγορές</a:t>
            </a:r>
            <a:endParaRPr lang="el-GR" sz="2800" dirty="0"/>
          </a:p>
        </p:txBody>
      </p:sp>
    </p:spTree>
    <p:extLst>
      <p:ext uri="{BB962C8B-B14F-4D97-AF65-F5344CB8AC3E}">
        <p14:creationId xmlns:p14="http://schemas.microsoft.com/office/powerpoint/2010/main" val="4023740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l-GR" altLang="el-GR" sz="3600">
                <a:solidFill>
                  <a:schemeClr val="hlink"/>
                </a:solidFill>
              </a:rPr>
              <a:t>Ταφή απορριμμάτων</a:t>
            </a:r>
          </a:p>
        </p:txBody>
      </p:sp>
      <p:pic>
        <p:nvPicPr>
          <p:cNvPr id="36868" name="Picture 4" descr="mso8B5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268413"/>
            <a:ext cx="5689600" cy="480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66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l-GR" altLang="el-GR" sz="3200">
                <a:solidFill>
                  <a:schemeClr val="hlink"/>
                </a:solidFill>
              </a:rPr>
              <a:t>Προϊόντα ανακύκλωσης ή προϊόντα μεταποίησης</a:t>
            </a:r>
          </a:p>
        </p:txBody>
      </p:sp>
      <p:pic>
        <p:nvPicPr>
          <p:cNvPr id="37892" name="Picture 4" descr="msoB60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1341438"/>
            <a:ext cx="5472113" cy="46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32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l-GR" altLang="el-GR" sz="3600">
                <a:solidFill>
                  <a:schemeClr val="hlink"/>
                </a:solidFill>
              </a:rPr>
              <a:t>Πάγιο κόστος εγκαταστάσεων (1998)</a:t>
            </a:r>
          </a:p>
        </p:txBody>
      </p:sp>
      <p:pic>
        <p:nvPicPr>
          <p:cNvPr id="38916" name="Picture 4" descr="msoFE6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412876"/>
            <a:ext cx="7132637"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68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l-GR" altLang="el-GR" sz="3600">
                <a:solidFill>
                  <a:schemeClr val="hlink"/>
                </a:solidFill>
              </a:rPr>
              <a:t>Παραγωγή αερίων ρύπων</a:t>
            </a:r>
          </a:p>
        </p:txBody>
      </p:sp>
      <p:pic>
        <p:nvPicPr>
          <p:cNvPr id="39941" name="Picture 5" descr="msoCF7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1484313"/>
            <a:ext cx="6632575" cy="469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957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l-GR" altLang="el-GR" sz="3200">
                <a:solidFill>
                  <a:schemeClr val="hlink"/>
                </a:solidFill>
              </a:rPr>
              <a:t>Χρήση νερού (σειρά 2) και παραγωγή υγρών αποβλήτων (σειρά 2)</a:t>
            </a:r>
          </a:p>
        </p:txBody>
      </p:sp>
      <p:pic>
        <p:nvPicPr>
          <p:cNvPr id="40964" name="Picture 4" descr="mso3A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9" y="1585914"/>
            <a:ext cx="7223125" cy="443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51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l-GR" altLang="el-GR" sz="3200">
                <a:solidFill>
                  <a:schemeClr val="hlink"/>
                </a:solidFill>
              </a:rPr>
              <a:t>Συμβολή των παραγομένων αέριων ρύπων στο φαινόμενο του θερμοκηπίου</a:t>
            </a:r>
          </a:p>
        </p:txBody>
      </p:sp>
      <p:pic>
        <p:nvPicPr>
          <p:cNvPr id="41988" name="Picture 4" descr="mso3B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964" y="1708150"/>
            <a:ext cx="69500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9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l-GR" altLang="el-GR" sz="3600">
                <a:solidFill>
                  <a:schemeClr val="hlink"/>
                </a:solidFill>
              </a:rPr>
              <a:t>Πολυκριτηριακή επιλογή μεθόδου</a:t>
            </a:r>
          </a:p>
        </p:txBody>
      </p:sp>
      <p:sp>
        <p:nvSpPr>
          <p:cNvPr id="43014" name="Rectangle 6"/>
          <p:cNvSpPr>
            <a:spLocks noGrp="1" noChangeArrowheads="1"/>
          </p:cNvSpPr>
          <p:nvPr>
            <p:ph type="body" sz="half" idx="1"/>
          </p:nvPr>
        </p:nvSpPr>
        <p:spPr/>
        <p:txBody>
          <a:bodyPr/>
          <a:lstStyle/>
          <a:p>
            <a:pPr>
              <a:buFont typeface="Wingdings" panose="05000000000000000000" pitchFamily="2" charset="2"/>
              <a:buNone/>
            </a:pPr>
            <a:r>
              <a:rPr lang="el-GR" altLang="el-GR" sz="2800" b="1"/>
              <a:t>1. Περιβαλλοντικές επιπτώσεις</a:t>
            </a:r>
          </a:p>
          <a:p>
            <a:pPr>
              <a:buFont typeface="Wingdings" panose="05000000000000000000" pitchFamily="2" charset="2"/>
              <a:buNone/>
            </a:pPr>
            <a:r>
              <a:rPr lang="el-GR" altLang="el-GR" sz="2800" b="1"/>
              <a:t>2. Κόστος επεξεργασίας</a:t>
            </a:r>
          </a:p>
          <a:p>
            <a:pPr>
              <a:buFont typeface="Wingdings" panose="05000000000000000000" pitchFamily="2" charset="2"/>
              <a:buNone/>
            </a:pPr>
            <a:r>
              <a:rPr lang="el-GR" altLang="el-GR" sz="2800" b="1"/>
              <a:t>3. Κόστος επένδυσης</a:t>
            </a:r>
          </a:p>
          <a:p>
            <a:pPr>
              <a:buFont typeface="Wingdings" panose="05000000000000000000" pitchFamily="2" charset="2"/>
              <a:buNone/>
            </a:pPr>
            <a:r>
              <a:rPr lang="el-GR" altLang="el-GR" sz="2800" b="1"/>
              <a:t>4. Διάρκεια εφαρμογής της τεχνολογίας</a:t>
            </a:r>
          </a:p>
          <a:p>
            <a:pPr>
              <a:buFont typeface="Wingdings" panose="05000000000000000000" pitchFamily="2" charset="2"/>
              <a:buNone/>
            </a:pPr>
            <a:r>
              <a:rPr lang="el-GR" altLang="el-GR" sz="2800" b="1"/>
              <a:t>5. Απαραίτητη έκταση γής</a:t>
            </a:r>
          </a:p>
          <a:p>
            <a:pPr>
              <a:buFont typeface="Wingdings" panose="05000000000000000000" pitchFamily="2" charset="2"/>
              <a:buNone/>
            </a:pPr>
            <a:r>
              <a:rPr lang="el-GR" altLang="el-GR" sz="2800" b="1"/>
              <a:t>6. Ποσοστό αξιοποίησης</a:t>
            </a:r>
          </a:p>
          <a:p>
            <a:endParaRPr lang="el-GR" altLang="el-GR" sz="2800"/>
          </a:p>
        </p:txBody>
      </p:sp>
      <p:pic>
        <p:nvPicPr>
          <p:cNvPr id="43016" name="Picture 8" descr="mso1443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364" y="1557338"/>
            <a:ext cx="34131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83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l-GR"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7" y="2112264"/>
            <a:ext cx="4314029" cy="323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865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6FE431B-0FDF-4B3E-AA05-E2DA600A2265}" type="slidenum">
              <a:rPr lang="en-US" altLang="en-US" sz="1200">
                <a:solidFill>
                  <a:srgbClr val="898989"/>
                </a:solidFill>
              </a:rPr>
              <a:pPr algn="r" eaLnBrk="1" hangingPunct="1">
                <a:spcBef>
                  <a:spcPct val="0"/>
                </a:spcBef>
                <a:buFontTx/>
                <a:buNone/>
              </a:pPr>
              <a:t>48</a:t>
            </a:fld>
            <a:endParaRPr lang="en-US" altLang="en-US" sz="1200">
              <a:solidFill>
                <a:srgbClr val="898989"/>
              </a:solidFill>
            </a:endParaRPr>
          </a:p>
        </p:txBody>
      </p:sp>
      <p:graphicFrame>
        <p:nvGraphicFramePr>
          <p:cNvPr id="41988" name="Object 6"/>
          <p:cNvGraphicFramePr>
            <a:graphicFrameLocks noGrp="1" noChangeAspect="1"/>
          </p:cNvGraphicFramePr>
          <p:nvPr>
            <p:ph type="title" idx="4294967295"/>
            <p:extLst>
              <p:ext uri="{D42A27DB-BD31-4B8C-83A1-F6EECF244321}">
                <p14:modId xmlns:p14="http://schemas.microsoft.com/office/powerpoint/2010/main" val="3597494222"/>
              </p:ext>
            </p:extLst>
          </p:nvPr>
        </p:nvGraphicFramePr>
        <p:xfrm>
          <a:off x="6172575" y="2756473"/>
          <a:ext cx="4800479" cy="3599878"/>
        </p:xfrm>
        <a:graphic>
          <a:graphicData uri="http://schemas.openxmlformats.org/presentationml/2006/ole">
            <mc:AlternateContent xmlns:mc="http://schemas.openxmlformats.org/markup-compatibility/2006">
              <mc:Choice xmlns:v="urn:schemas-microsoft-com:vml" Requires="v">
                <p:oleObj spid="_x0000_s5126" name="Photo Editor Photo" r:id="rId4" imgW="4761905" imgH="3572374" progId="MSPhotoEd.3">
                  <p:embed/>
                </p:oleObj>
              </mc:Choice>
              <mc:Fallback>
                <p:oleObj name="Photo Editor Photo" r:id="rId4" imgW="4761905" imgH="357237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575" y="2756473"/>
                        <a:ext cx="4800479" cy="3599878"/>
                      </a:xfrm>
                      <a:prstGeom prst="rect">
                        <a:avLst/>
                      </a:prstGeom>
                      <a:noFill/>
                      <a:ln>
                        <a:noFill/>
                      </a:ln>
                      <a:effectLst/>
                      <a:extLst/>
                    </p:spPr>
                  </p:pic>
                </p:oleObj>
              </mc:Fallback>
            </mc:AlternateContent>
          </a:graphicData>
        </a:graphic>
      </p:graphicFrame>
      <p:pic>
        <p:nvPicPr>
          <p:cNvPr id="419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05" y="2789430"/>
            <a:ext cx="4753990" cy="356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24912" y="865555"/>
            <a:ext cx="6345936" cy="1384995"/>
          </a:xfrm>
          <a:prstGeom prst="rect">
            <a:avLst/>
          </a:prstGeom>
        </p:spPr>
        <p:txBody>
          <a:bodyPr wrap="square">
            <a:spAutoFit/>
          </a:bodyPr>
          <a:lstStyle/>
          <a:p>
            <a:r>
              <a:rPr lang="el-GR" sz="2800" b="1" dirty="0">
                <a:solidFill>
                  <a:srgbClr val="00FF00"/>
                </a:solidFill>
                <a:effectLst>
                  <a:outerShdw blurRad="38100" dist="38100" dir="2700000" algn="tl">
                    <a:srgbClr val="000000"/>
                  </a:outerShdw>
                </a:effectLst>
                <a:latin typeface="Comic Sans MS" pitchFamily="66" charset="0"/>
              </a:rPr>
              <a:t>Η ΠΕΡΙΠΤΩΣΗ ΤΩΝ ΕΛΑΙΟΤΡΙΒΕΙΩΝ ΚΑΙ ΤΩΝ ΑΠΟΒΛΗΤΩΝ ΤΟΥΣ </a:t>
            </a:r>
            <a:endParaRPr lang="el-GR" sz="2800" dirty="0"/>
          </a:p>
        </p:txBody>
      </p:sp>
    </p:spTree>
    <p:extLst>
      <p:ext uri="{BB962C8B-B14F-4D97-AF65-F5344CB8AC3E}">
        <p14:creationId xmlns:p14="http://schemas.microsoft.com/office/powerpoint/2010/main" val="3315535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rrowheads="1"/>
          </p:cNvSpPr>
          <p:nvPr>
            <p:ph type="title"/>
          </p:nvPr>
        </p:nvSpPr>
        <p:spPr/>
        <p:txBody>
          <a:bodyPr/>
          <a:lstStyle/>
          <a:p>
            <a:pPr eaLnBrk="1" hangingPunct="1">
              <a:defRPr/>
            </a:pPr>
            <a:r>
              <a:rPr lang="el-GR" altLang="en-US" smtClean="0"/>
              <a:t>Ευρωπαϊκή παραγωγή ελαιολάδου</a:t>
            </a:r>
          </a:p>
        </p:txBody>
      </p:sp>
      <p:sp>
        <p:nvSpPr>
          <p:cNvPr id="432131" name="Rectangle 3"/>
          <p:cNvSpPr>
            <a:spLocks noGrp="1" noChangeArrowheads="1"/>
          </p:cNvSpPr>
          <p:nvPr>
            <p:ph type="body" sz="half" idx="1"/>
          </p:nvPr>
        </p:nvSpPr>
        <p:spPr/>
        <p:txBody>
          <a:bodyPr/>
          <a:lstStyle/>
          <a:p>
            <a:pPr eaLnBrk="1" hangingPunct="1">
              <a:buFont typeface="Wingdings" panose="05000000000000000000" pitchFamily="2" charset="2"/>
              <a:buNone/>
              <a:defRPr/>
            </a:pPr>
            <a:endParaRPr lang="en-US" altLang="en-US" sz="2800" b="1" u="sng"/>
          </a:p>
          <a:p>
            <a:pPr lvl="1" eaLnBrk="1" hangingPunct="1">
              <a:buFont typeface="Wingdings" panose="05000000000000000000" pitchFamily="2" charset="2"/>
              <a:buNone/>
              <a:defRPr/>
            </a:pPr>
            <a:endParaRPr lang="el-GR" altLang="en-US" sz="2400" b="1"/>
          </a:p>
        </p:txBody>
      </p:sp>
      <p:graphicFrame>
        <p:nvGraphicFramePr>
          <p:cNvPr id="4100" name="Object 4"/>
          <p:cNvGraphicFramePr>
            <a:graphicFrameLocks noGrp="1" noChangeAspect="1"/>
          </p:cNvGraphicFramePr>
          <p:nvPr>
            <p:ph sz="half" idx="2"/>
          </p:nvPr>
        </p:nvGraphicFramePr>
        <p:xfrm>
          <a:off x="3071814" y="1484314"/>
          <a:ext cx="6480175" cy="4008437"/>
        </p:xfrm>
        <a:graphic>
          <a:graphicData uri="http://schemas.openxmlformats.org/presentationml/2006/ole">
            <mc:AlternateContent xmlns:mc="http://schemas.openxmlformats.org/markup-compatibility/2006">
              <mc:Choice xmlns:v="urn:schemas-microsoft-com:vml" Requires="v">
                <p:oleObj spid="_x0000_s2056" name="CorelDRAW" r:id="rId3" imgW="3583838" imgH="2978506" progId="CorelDRAW.Graphic.11">
                  <p:embed/>
                </p:oleObj>
              </mc:Choice>
              <mc:Fallback>
                <p:oleObj name="CorelDRAW" r:id="rId3" imgW="3583838" imgH="2978506"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4" y="1484314"/>
                        <a:ext cx="6480175"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5"/>
          <p:cNvPicPr>
            <a:picLocks noChangeAspect="1" noChangeArrowheads="1"/>
          </p:cNvPicPr>
          <p:nvPr/>
        </p:nvPicPr>
        <p:blipFill>
          <a:blip r:embed="rId5"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18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480" y="1170750"/>
            <a:ext cx="10948416" cy="5816977"/>
          </a:xfrm>
          <a:prstGeom prst="rect">
            <a:avLst/>
          </a:prstGeom>
        </p:spPr>
        <p:txBody>
          <a:bodyPr wrap="square">
            <a:spAutoFit/>
          </a:bodyPr>
          <a:lstStyle/>
          <a:p>
            <a:r>
              <a:rPr lang="el-GR" sz="2400" b="1" dirty="0">
                <a:solidFill>
                  <a:srgbClr val="FFFF00"/>
                </a:solidFill>
                <a:effectLst>
                  <a:outerShdw blurRad="38100" dist="38100" dir="2700000" algn="tl">
                    <a:srgbClr val="000000"/>
                  </a:outerShdw>
                </a:effectLst>
                <a:latin typeface="Comic Sans MS" pitchFamily="66" charset="0"/>
              </a:rPr>
              <a:t>Ι. </a:t>
            </a:r>
            <a:r>
              <a:rPr lang="el-GR" sz="2400" b="1" dirty="0" smtClean="0">
                <a:solidFill>
                  <a:srgbClr val="FFFF00"/>
                </a:solidFill>
                <a:effectLst>
                  <a:outerShdw blurRad="38100" dist="38100" dir="2700000" algn="tl">
                    <a:srgbClr val="000000"/>
                  </a:outerShdw>
                </a:effectLst>
                <a:latin typeface="Comic Sans MS" pitchFamily="66" charset="0"/>
              </a:rPr>
              <a:t>Βιομηχανία-Παραγωγή</a:t>
            </a:r>
          </a:p>
          <a:p>
            <a:r>
              <a:rPr lang="el-GR" sz="2400" dirty="0">
                <a:solidFill>
                  <a:srgbClr val="FFFF00"/>
                </a:solidFill>
                <a:effectLst>
                  <a:outerShdw blurRad="38100" dist="38100" dir="2700000" algn="tl">
                    <a:srgbClr val="000000"/>
                  </a:outerShdw>
                </a:effectLst>
                <a:latin typeface="Comic Sans MS" pitchFamily="66" charset="0"/>
              </a:rPr>
              <a:t/>
            </a:r>
            <a:br>
              <a:rPr lang="el-GR" sz="2400" dirty="0">
                <a:solidFill>
                  <a:srgbClr val="FFFF00"/>
                </a:solidFill>
                <a:effectLst>
                  <a:outerShdw blurRad="38100" dist="38100" dir="2700000" algn="tl">
                    <a:srgbClr val="000000"/>
                  </a:outerShdw>
                </a:effectLst>
                <a:latin typeface="Comic Sans MS" pitchFamily="66" charset="0"/>
              </a:rPr>
            </a:br>
            <a:r>
              <a:rPr lang="el-GR" sz="2400" dirty="0" smtClean="0">
                <a:solidFill>
                  <a:srgbClr val="FFFF00"/>
                </a:solidFill>
                <a:effectLst>
                  <a:outerShdw blurRad="38100" dist="38100" dir="2700000" algn="tl">
                    <a:srgbClr val="000000"/>
                  </a:outerShdw>
                </a:effectLst>
                <a:latin typeface="Arial" charset="0"/>
              </a:rPr>
              <a:t>- </a:t>
            </a:r>
            <a:r>
              <a:rPr lang="el-GR" sz="2400" b="1" dirty="0" smtClean="0">
                <a:effectLst>
                  <a:outerShdw blurRad="38100" dist="38100" dir="2700000" algn="tl">
                    <a:srgbClr val="000000"/>
                  </a:outerShdw>
                </a:effectLst>
                <a:latin typeface="Comic Sans MS" pitchFamily="66" charset="0"/>
              </a:rPr>
              <a:t>Νέες </a:t>
            </a:r>
            <a:r>
              <a:rPr lang="el-GR" sz="2400" b="1" dirty="0">
                <a:effectLst>
                  <a:outerShdw blurRad="38100" dist="38100" dir="2700000" algn="tl">
                    <a:srgbClr val="000000"/>
                  </a:outerShdw>
                </a:effectLst>
                <a:latin typeface="Comic Sans MS" pitchFamily="66" charset="0"/>
              </a:rPr>
              <a:t>μέθοδοι στην παρασκευή τελικών και </a:t>
            </a:r>
            <a:r>
              <a:rPr lang="el-GR" sz="2400" b="1" dirty="0" smtClean="0">
                <a:effectLst>
                  <a:outerShdw blurRad="38100" dist="38100" dir="2700000" algn="tl">
                    <a:srgbClr val="000000"/>
                  </a:outerShdw>
                </a:effectLst>
                <a:latin typeface="Comic Sans MS" pitchFamily="66" charset="0"/>
              </a:rPr>
              <a:t>άλλων  προϊόντων </a:t>
            </a:r>
            <a:r>
              <a:rPr lang="el-GR" sz="2400" b="1" dirty="0">
                <a:effectLst>
                  <a:outerShdw blurRad="38100" dist="38100" dir="2700000" algn="tl">
                    <a:srgbClr val="000000"/>
                  </a:outerShdw>
                </a:effectLst>
                <a:latin typeface="Comic Sans MS" pitchFamily="66" charset="0"/>
              </a:rPr>
              <a:t>/ </a:t>
            </a:r>
            <a:r>
              <a:rPr lang="el-GR" sz="2400" b="1" dirty="0" smtClean="0">
                <a:effectLst>
                  <a:outerShdw blurRad="38100" dist="38100" dir="2700000" algn="tl">
                    <a:srgbClr val="000000"/>
                  </a:outerShdw>
                </a:effectLst>
                <a:latin typeface="Comic Sans MS" pitchFamily="66" charset="0"/>
              </a:rPr>
              <a:t>υπηρεσιών </a:t>
            </a:r>
            <a:r>
              <a:rPr lang="el-GR" sz="2400" b="1" dirty="0">
                <a:effectLst>
                  <a:outerShdw blurRad="38100" dist="38100" dir="2700000" algn="tl">
                    <a:srgbClr val="000000"/>
                  </a:outerShdw>
                </a:effectLst>
                <a:latin typeface="Comic Sans MS" pitchFamily="66" charset="0"/>
              </a:rPr>
              <a:t>µε νέες πρώτες </a:t>
            </a:r>
            <a:r>
              <a:rPr lang="el-GR" sz="2400" b="1" dirty="0" smtClean="0">
                <a:effectLst>
                  <a:outerShdw blurRad="38100" dist="38100" dir="2700000" algn="tl">
                    <a:srgbClr val="000000"/>
                  </a:outerShdw>
                </a:effectLst>
                <a:latin typeface="Comic Sans MS" pitchFamily="66" charset="0"/>
              </a:rPr>
              <a:t>ύλες </a:t>
            </a:r>
          </a:p>
          <a:p>
            <a:r>
              <a:rPr lang="el-GR" sz="2400" b="1" dirty="0">
                <a:effectLst>
                  <a:outerShdw blurRad="38100" dist="38100" dir="2700000" algn="tl">
                    <a:srgbClr val="000000"/>
                  </a:outerShdw>
                </a:effectLst>
                <a:latin typeface="Comic Sans MS" pitchFamily="66" charset="0"/>
              </a:rPr>
              <a:t/>
            </a:r>
            <a:br>
              <a:rPr lang="el-GR" sz="2400" b="1" dirty="0">
                <a:effectLst>
                  <a:outerShdw blurRad="38100" dist="38100" dir="2700000" algn="tl">
                    <a:srgbClr val="000000"/>
                  </a:outerShdw>
                </a:effectLst>
                <a:latin typeface="Comic Sans MS" pitchFamily="66" charset="0"/>
              </a:rPr>
            </a:br>
            <a:r>
              <a:rPr lang="el-GR" sz="2400" b="1" dirty="0">
                <a:effectLst>
                  <a:outerShdw blurRad="38100" dist="38100" dir="2700000" algn="tl">
                    <a:srgbClr val="000000"/>
                  </a:outerShdw>
                </a:effectLst>
                <a:latin typeface="Arial" charset="0"/>
              </a:rPr>
              <a:t>-</a:t>
            </a:r>
            <a:r>
              <a:rPr lang="el-GR" sz="2400" b="1" dirty="0">
                <a:effectLst>
                  <a:outerShdw blurRad="38100" dist="38100" dir="2700000" algn="tl">
                    <a:srgbClr val="000000"/>
                  </a:outerShdw>
                </a:effectLst>
                <a:latin typeface="Comic Sans MS" pitchFamily="66" charset="0"/>
              </a:rPr>
              <a:t>Χρήση νέων φιλικών προς το περιβάλλον </a:t>
            </a:r>
            <a:r>
              <a:rPr lang="el-GR" sz="2400" b="1" dirty="0" smtClean="0">
                <a:effectLst>
                  <a:outerShdw blurRad="38100" dist="38100" dir="2700000" algn="tl">
                    <a:srgbClr val="000000"/>
                  </a:outerShdw>
                </a:effectLst>
                <a:latin typeface="Comic Sans MS" pitchFamily="66" charset="0"/>
              </a:rPr>
              <a:t>υλικών</a:t>
            </a:r>
          </a:p>
          <a:p>
            <a:r>
              <a:rPr lang="el-GR" sz="2400" b="1" dirty="0">
                <a:effectLst>
                  <a:outerShdw blurRad="38100" dist="38100" dir="2700000" algn="tl">
                    <a:srgbClr val="000000"/>
                  </a:outerShdw>
                </a:effectLst>
                <a:latin typeface="Comic Sans MS" pitchFamily="66" charset="0"/>
              </a:rPr>
              <a:t/>
            </a:r>
            <a:br>
              <a:rPr lang="el-GR" sz="2400" b="1" dirty="0">
                <a:effectLst>
                  <a:outerShdw blurRad="38100" dist="38100" dir="2700000" algn="tl">
                    <a:srgbClr val="000000"/>
                  </a:outerShdw>
                </a:effectLst>
                <a:latin typeface="Comic Sans MS" pitchFamily="66" charset="0"/>
              </a:rPr>
            </a:br>
            <a:r>
              <a:rPr lang="el-GR" sz="2400" b="1" dirty="0">
                <a:effectLst>
                  <a:outerShdw blurRad="38100" dist="38100" dir="2700000" algn="tl">
                    <a:srgbClr val="000000"/>
                  </a:outerShdw>
                </a:effectLst>
                <a:latin typeface="Arial" charset="0"/>
              </a:rPr>
              <a:t>-</a:t>
            </a:r>
            <a:r>
              <a:rPr lang="el-GR" sz="2400" b="1" dirty="0">
                <a:effectLst>
                  <a:outerShdw blurRad="38100" dist="38100" dir="2700000" algn="tl">
                    <a:srgbClr val="000000"/>
                  </a:outerShdw>
                </a:effectLst>
                <a:latin typeface="Comic Sans MS" pitchFamily="66" charset="0"/>
              </a:rPr>
              <a:t>Προϊόντα </a:t>
            </a:r>
            <a:r>
              <a:rPr lang="el-GR" sz="2400" b="1" dirty="0" smtClean="0">
                <a:effectLst>
                  <a:outerShdw blurRad="38100" dist="38100" dir="2700000" algn="tl">
                    <a:srgbClr val="000000"/>
                  </a:outerShdw>
                </a:effectLst>
                <a:latin typeface="Comic Sans MS" pitchFamily="66" charset="0"/>
              </a:rPr>
              <a:t>βιοτεχνολογίας</a:t>
            </a:r>
          </a:p>
          <a:p>
            <a:r>
              <a:rPr lang="el-GR" sz="2400" b="1" dirty="0">
                <a:effectLst>
                  <a:outerShdw blurRad="38100" dist="38100" dir="2700000" algn="tl">
                    <a:srgbClr val="000000"/>
                  </a:outerShdw>
                </a:effectLst>
                <a:latin typeface="Comic Sans MS" pitchFamily="66" charset="0"/>
              </a:rPr>
              <a:t/>
            </a:r>
            <a:br>
              <a:rPr lang="el-GR" sz="2400" b="1" dirty="0">
                <a:effectLst>
                  <a:outerShdw blurRad="38100" dist="38100" dir="2700000" algn="tl">
                    <a:srgbClr val="000000"/>
                  </a:outerShdw>
                </a:effectLst>
                <a:latin typeface="Comic Sans MS" pitchFamily="66" charset="0"/>
              </a:rPr>
            </a:br>
            <a:r>
              <a:rPr lang="el-GR" sz="2400" b="1" dirty="0">
                <a:effectLst>
                  <a:outerShdw blurRad="38100" dist="38100" dir="2700000" algn="tl">
                    <a:srgbClr val="000000"/>
                  </a:outerShdw>
                </a:effectLst>
                <a:latin typeface="Arial" charset="0"/>
              </a:rPr>
              <a:t>-</a:t>
            </a:r>
            <a:r>
              <a:rPr lang="el-GR" sz="2400" b="1" dirty="0">
                <a:effectLst>
                  <a:outerShdw blurRad="38100" dist="38100" dir="2700000" algn="tl">
                    <a:srgbClr val="000000"/>
                  </a:outerShdw>
                </a:effectLst>
                <a:latin typeface="Comic Sans MS" pitchFamily="66" charset="0"/>
              </a:rPr>
              <a:t>Νέες ενεργειακές τεχνολογίες στον πρωτογενή </a:t>
            </a:r>
            <a:r>
              <a:rPr lang="el-GR" sz="2400" b="1" dirty="0" smtClean="0">
                <a:effectLst>
                  <a:outerShdw blurRad="38100" dist="38100" dir="2700000" algn="tl">
                    <a:srgbClr val="000000"/>
                  </a:outerShdw>
                </a:effectLst>
                <a:latin typeface="Comic Sans MS" pitchFamily="66" charset="0"/>
              </a:rPr>
              <a:t>τομέα</a:t>
            </a:r>
          </a:p>
          <a:p>
            <a:r>
              <a:rPr lang="el-GR" sz="2400" b="1" dirty="0">
                <a:effectLst>
                  <a:outerShdw blurRad="38100" dist="38100" dir="2700000" algn="tl">
                    <a:srgbClr val="000000"/>
                  </a:outerShdw>
                </a:effectLst>
                <a:latin typeface="Comic Sans MS" pitchFamily="66" charset="0"/>
              </a:rPr>
              <a:t/>
            </a:r>
            <a:br>
              <a:rPr lang="el-GR" sz="2400" b="1" dirty="0">
                <a:effectLst>
                  <a:outerShdw blurRad="38100" dist="38100" dir="2700000" algn="tl">
                    <a:srgbClr val="000000"/>
                  </a:outerShdw>
                </a:effectLst>
                <a:latin typeface="Comic Sans MS" pitchFamily="66" charset="0"/>
              </a:rPr>
            </a:br>
            <a:r>
              <a:rPr lang="el-GR" sz="2400" b="1" dirty="0">
                <a:effectLst>
                  <a:outerShdw blurRad="38100" dist="38100" dir="2700000" algn="tl">
                    <a:srgbClr val="000000"/>
                  </a:outerShdw>
                </a:effectLst>
                <a:latin typeface="Arial" charset="0"/>
              </a:rPr>
              <a:t>-</a:t>
            </a:r>
            <a:r>
              <a:rPr lang="el-GR" sz="2400" b="1" dirty="0">
                <a:effectLst>
                  <a:outerShdw blurRad="38100" dist="38100" dir="2700000" algn="tl">
                    <a:srgbClr val="000000"/>
                  </a:outerShdw>
                </a:effectLst>
                <a:latin typeface="Comic Sans MS" pitchFamily="66" charset="0"/>
              </a:rPr>
              <a:t>Τεχνολογίες </a:t>
            </a:r>
            <a:r>
              <a:rPr lang="el-GR" sz="2400" b="1" dirty="0" smtClean="0">
                <a:effectLst>
                  <a:outerShdw blurRad="38100" dist="38100" dir="2700000" algn="tl">
                    <a:srgbClr val="000000"/>
                  </a:outerShdw>
                </a:effectLst>
                <a:latin typeface="Comic Sans MS" pitchFamily="66" charset="0"/>
              </a:rPr>
              <a:t>αισθητήρων</a:t>
            </a:r>
          </a:p>
          <a:p>
            <a:r>
              <a:rPr lang="el-GR" sz="2400" b="1" dirty="0">
                <a:effectLst>
                  <a:outerShdw blurRad="38100" dist="38100" dir="2700000" algn="tl">
                    <a:srgbClr val="000000"/>
                  </a:outerShdw>
                </a:effectLst>
                <a:latin typeface="Comic Sans MS" pitchFamily="66" charset="0"/>
              </a:rPr>
              <a:t/>
            </a:r>
            <a:br>
              <a:rPr lang="el-GR" sz="2400" b="1" dirty="0">
                <a:effectLst>
                  <a:outerShdw blurRad="38100" dist="38100" dir="2700000" algn="tl">
                    <a:srgbClr val="000000"/>
                  </a:outerShdw>
                </a:effectLst>
                <a:latin typeface="Comic Sans MS" pitchFamily="66" charset="0"/>
              </a:rPr>
            </a:br>
            <a:r>
              <a:rPr lang="el-GR" sz="2400" b="1" dirty="0">
                <a:effectLst>
                  <a:outerShdw blurRad="38100" dist="38100" dir="2700000" algn="tl">
                    <a:srgbClr val="000000"/>
                  </a:outerShdw>
                </a:effectLst>
                <a:latin typeface="Arial" charset="0"/>
              </a:rPr>
              <a:t>-</a:t>
            </a:r>
            <a:r>
              <a:rPr lang="el-GR" sz="2400" b="1" dirty="0">
                <a:effectLst>
                  <a:outerShdw blurRad="38100" dist="38100" dir="2700000" algn="tl">
                    <a:srgbClr val="000000"/>
                  </a:outerShdw>
                </a:effectLst>
                <a:latin typeface="Comic Sans MS" pitchFamily="66" charset="0"/>
              </a:rPr>
              <a:t>Προϊόντα για την παροχή προστασίας του χρήστη ή περιβάλλοντος</a:t>
            </a:r>
            <a:br>
              <a:rPr lang="el-GR" sz="2400" b="1" dirty="0">
                <a:effectLst>
                  <a:outerShdw blurRad="38100" dist="38100" dir="2700000" algn="tl">
                    <a:srgbClr val="000000"/>
                  </a:outerShdw>
                </a:effectLst>
                <a:latin typeface="Comic Sans MS" pitchFamily="66" charset="0"/>
              </a:rPr>
            </a:br>
            <a:r>
              <a:rPr lang="el-GR" dirty="0">
                <a:effectLst>
                  <a:outerShdw blurRad="38100" dist="38100" dir="2700000" algn="tl">
                    <a:srgbClr val="FFFFFF"/>
                  </a:outerShdw>
                </a:effectLst>
                <a:latin typeface="Comic Sans MS" pitchFamily="66" charset="0"/>
              </a:rPr>
              <a:t/>
            </a:r>
            <a:br>
              <a:rPr lang="el-GR" dirty="0">
                <a:effectLst>
                  <a:outerShdw blurRad="38100" dist="38100" dir="2700000" algn="tl">
                    <a:srgbClr val="FFFFFF"/>
                  </a:outerShdw>
                </a:effectLst>
                <a:latin typeface="Comic Sans MS" pitchFamily="66" charset="0"/>
              </a:rPr>
            </a:br>
            <a:endParaRPr lang="el-GR" dirty="0"/>
          </a:p>
        </p:txBody>
      </p:sp>
      <p:sp>
        <p:nvSpPr>
          <p:cNvPr id="5" name="Rectangle 4"/>
          <p:cNvSpPr/>
          <p:nvPr/>
        </p:nvSpPr>
        <p:spPr>
          <a:xfrm>
            <a:off x="1807094" y="190238"/>
            <a:ext cx="8930650" cy="646331"/>
          </a:xfrm>
          <a:prstGeom prst="rect">
            <a:avLst/>
          </a:prstGeom>
        </p:spPr>
        <p:txBody>
          <a:bodyPr wrap="none">
            <a:spAutoFit/>
          </a:bodyPr>
          <a:lstStyle/>
          <a:p>
            <a:r>
              <a:rPr lang="el-GR" sz="3600" b="1" dirty="0">
                <a:solidFill>
                  <a:srgbClr val="00FF00"/>
                </a:solidFill>
                <a:effectLst>
                  <a:outerShdw blurRad="38100" dist="38100" dir="2700000" algn="tl">
                    <a:srgbClr val="000000"/>
                  </a:outerShdw>
                </a:effectLst>
                <a:latin typeface="Comic Sans MS" pitchFamily="66" charset="0"/>
              </a:rPr>
              <a:t>Παραδείγματα τεχνολογικών καινοτομιών</a:t>
            </a:r>
            <a:endParaRPr lang="el-GR" sz="3600" dirty="0"/>
          </a:p>
        </p:txBody>
      </p:sp>
    </p:spTree>
    <p:extLst>
      <p:ext uri="{BB962C8B-B14F-4D97-AF65-F5344CB8AC3E}">
        <p14:creationId xmlns:p14="http://schemas.microsoft.com/office/powerpoint/2010/main" val="639963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33600" y="609600"/>
            <a:ext cx="80010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50000"/>
              </a:spcBef>
              <a:spcAft>
                <a:spcPct val="0"/>
              </a:spcAft>
              <a:buClrTx/>
              <a:buSzTx/>
              <a:buFontTx/>
              <a:buNone/>
            </a:pPr>
            <a:r>
              <a:rPr lang="el-GR" altLang="en-US" sz="2800" b="1" u="sng">
                <a:solidFill>
                  <a:srgbClr val="FFFFFF"/>
                </a:solidFill>
                <a:latin typeface="Times New Roman" panose="02020603050405020304" pitchFamily="18" charset="0"/>
              </a:rPr>
              <a:t>ΣΤΗΝ  ΕΛΛΑΔΑ  ΛΕΙΤΟΥΡΓΟΥΝ</a:t>
            </a:r>
            <a:endParaRPr lang="el-GR" altLang="en-US" sz="2800" b="1">
              <a:solidFill>
                <a:srgbClr val="FFFFFF"/>
              </a:solidFill>
              <a:latin typeface="Times New Roman" panose="02020603050405020304" pitchFamily="18" charset="0"/>
            </a:endParaRPr>
          </a:p>
          <a:p>
            <a:pPr algn="ctr" fontAlgn="base">
              <a:spcBef>
                <a:spcPct val="50000"/>
              </a:spcBef>
              <a:spcAft>
                <a:spcPct val="0"/>
              </a:spcAft>
              <a:buClrTx/>
              <a:buSzTx/>
              <a:buFontTx/>
              <a:buNone/>
            </a:pPr>
            <a:endParaRPr lang="el-GR" altLang="en-US" sz="2800" b="1">
              <a:solidFill>
                <a:srgbClr val="FFFFFF"/>
              </a:solidFill>
              <a:latin typeface="Times New Roman" panose="02020603050405020304" pitchFamily="18" charset="0"/>
            </a:endParaRPr>
          </a:p>
          <a:p>
            <a:pPr algn="ctr" fontAlgn="base">
              <a:spcBef>
                <a:spcPct val="50000"/>
              </a:spcBef>
              <a:spcAft>
                <a:spcPct val="0"/>
              </a:spcAft>
              <a:buClrTx/>
              <a:buSzTx/>
              <a:buFontTx/>
              <a:buNone/>
            </a:pPr>
            <a:r>
              <a:rPr lang="el-GR" altLang="en-US" sz="2800" b="1">
                <a:solidFill>
                  <a:srgbClr val="FFFFFF"/>
                </a:solidFill>
                <a:latin typeface="Times New Roman" panose="02020603050405020304" pitchFamily="18" charset="0"/>
              </a:rPr>
              <a:t>2633 Ελαιοτριβεία</a:t>
            </a:r>
          </a:p>
          <a:p>
            <a:pPr algn="ctr" fontAlgn="base">
              <a:spcBef>
                <a:spcPct val="50000"/>
              </a:spcBef>
              <a:spcAft>
                <a:spcPct val="0"/>
              </a:spcAft>
              <a:buClrTx/>
              <a:buSzTx/>
              <a:buFontTx/>
              <a:buNone/>
            </a:pPr>
            <a:r>
              <a:rPr lang="el-GR" altLang="en-US" sz="2800" b="1">
                <a:solidFill>
                  <a:srgbClr val="FFFFFF"/>
                </a:solidFill>
                <a:latin typeface="Times New Roman" panose="02020603050405020304" pitchFamily="18" charset="0"/>
              </a:rPr>
              <a:t>2152 Φυγοκεντρικά, 3 Φάσεων</a:t>
            </a:r>
          </a:p>
          <a:p>
            <a:pPr algn="ctr" fontAlgn="base">
              <a:spcBef>
                <a:spcPct val="50000"/>
              </a:spcBef>
              <a:spcAft>
                <a:spcPct val="0"/>
              </a:spcAft>
              <a:buClrTx/>
              <a:buSzTx/>
              <a:buFontTx/>
              <a:buNone/>
            </a:pPr>
            <a:r>
              <a:rPr lang="el-GR" altLang="en-US" sz="2800" b="1">
                <a:solidFill>
                  <a:srgbClr val="FFFFFF"/>
                </a:solidFill>
                <a:latin typeface="Times New Roman" panose="02020603050405020304" pitchFamily="18" charset="0"/>
              </a:rPr>
              <a:t>481 Παραδοσιακά</a:t>
            </a:r>
          </a:p>
          <a:p>
            <a:pPr algn="ctr" fontAlgn="base">
              <a:spcBef>
                <a:spcPct val="50000"/>
              </a:spcBef>
              <a:spcAft>
                <a:spcPct val="0"/>
              </a:spcAft>
              <a:buClrTx/>
              <a:buSzTx/>
              <a:buFontTx/>
              <a:buNone/>
            </a:pPr>
            <a:r>
              <a:rPr lang="el-GR" altLang="en-US" sz="2800" b="1">
                <a:solidFill>
                  <a:srgbClr val="FFFFFF"/>
                </a:solidFill>
                <a:latin typeface="Times New Roman" panose="02020603050405020304" pitchFamily="18" charset="0"/>
              </a:rPr>
              <a:t>35 Πυρηνελουργία</a:t>
            </a:r>
          </a:p>
          <a:p>
            <a:pPr algn="ctr" fontAlgn="base">
              <a:spcBef>
                <a:spcPct val="50000"/>
              </a:spcBef>
              <a:spcAft>
                <a:spcPct val="0"/>
              </a:spcAft>
              <a:buClrTx/>
              <a:buSzTx/>
              <a:buFontTx/>
              <a:buNone/>
            </a:pPr>
            <a:r>
              <a:rPr lang="el-GR" altLang="en-US" sz="2800" b="1">
                <a:solidFill>
                  <a:srgbClr val="FFFFFF"/>
                </a:solidFill>
                <a:latin typeface="Times New Roman" panose="02020603050405020304" pitchFamily="18" charset="0"/>
              </a:rPr>
              <a:t>25 Ραφιναρίες ελαιολάδου</a:t>
            </a:r>
          </a:p>
          <a:p>
            <a:pPr algn="ctr" fontAlgn="base">
              <a:spcBef>
                <a:spcPct val="50000"/>
              </a:spcBef>
              <a:spcAft>
                <a:spcPct val="0"/>
              </a:spcAft>
              <a:buClrTx/>
              <a:buSzTx/>
              <a:buFontTx/>
              <a:buNone/>
            </a:pPr>
            <a:r>
              <a:rPr lang="el-GR" altLang="en-US" sz="2800" b="1">
                <a:solidFill>
                  <a:srgbClr val="FFFFFF"/>
                </a:solidFill>
                <a:latin typeface="Times New Roman" panose="02020603050405020304" pitchFamily="18" charset="0"/>
              </a:rPr>
              <a:t>                200 Επιχειρήσεις τυποποίησης και συσκευασίας των προϊόντων ελαιολάδου</a:t>
            </a:r>
          </a:p>
        </p:txBody>
      </p:sp>
      <p:pic>
        <p:nvPicPr>
          <p:cNvPr id="6147" name="Picture 5"/>
          <p:cNvPicPr>
            <a:picLocks noChangeAspect="1" noChangeArrowheads="1"/>
          </p:cNvPicPr>
          <p:nvPr/>
        </p:nvPicPr>
        <p:blipFill>
          <a:blip r:embed="rId2"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606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p:nvPr>
        </p:nvSpPr>
        <p:spPr/>
        <p:txBody>
          <a:bodyPr/>
          <a:lstStyle/>
          <a:p>
            <a:pPr eaLnBrk="1" hangingPunct="1">
              <a:defRPr/>
            </a:pPr>
            <a:r>
              <a:rPr lang="el-GR" altLang="en-US" smtClean="0">
                <a:solidFill>
                  <a:schemeClr val="hlink"/>
                </a:solidFill>
              </a:rPr>
              <a:t>Παρούσα κατάσταση στην Ελλάδα</a:t>
            </a:r>
          </a:p>
        </p:txBody>
      </p:sp>
      <p:sp>
        <p:nvSpPr>
          <p:cNvPr id="437251" name="Rectangle 3"/>
          <p:cNvSpPr>
            <a:spLocks noGrp="1" noChangeArrowheads="1"/>
          </p:cNvSpPr>
          <p:nvPr>
            <p:ph type="body" idx="1"/>
          </p:nvPr>
        </p:nvSpPr>
        <p:spPr/>
        <p:txBody>
          <a:bodyPr/>
          <a:lstStyle/>
          <a:p>
            <a:pPr marL="609600" indent="-609600" eaLnBrk="1" hangingPunct="1">
              <a:defRPr/>
            </a:pPr>
            <a:r>
              <a:rPr lang="el-GR" altLang="en-US" smtClean="0"/>
              <a:t>Η ελιά και το ελαιόλαδο αποτελούν αναπόσπαστο κομμάτι της πολιτιστικής κληρονομιάς των μεσογειακών πολιτισμών και ιδιαίτερα του Ελληνικού.</a:t>
            </a:r>
            <a:endParaRPr lang="en-GB" altLang="en-US" smtClean="0"/>
          </a:p>
          <a:p>
            <a:pPr marL="609600" indent="-609600" eaLnBrk="1" hangingPunct="1">
              <a:defRPr/>
            </a:pPr>
            <a:r>
              <a:rPr lang="el-GR" altLang="en-US" smtClean="0"/>
              <a:t>Η παραγωγή του ελαιολάδου όμως συνοδεύεται με σημαντικά περιβαλλοντικά προβλήματα που δημιουργούν τα απόβλητα των ελαιοτριβείων και των πυρηνελαιουργείων</a:t>
            </a:r>
          </a:p>
        </p:txBody>
      </p:sp>
      <p:pic>
        <p:nvPicPr>
          <p:cNvPr id="7172" name="Picture 5"/>
          <p:cNvPicPr>
            <a:picLocks noChangeAspect="1" noChangeArrowheads="1"/>
          </p:cNvPicPr>
          <p:nvPr/>
        </p:nvPicPr>
        <p:blipFill>
          <a:blip r:embed="rId2"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2667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rrowheads="1"/>
          </p:cNvSpPr>
          <p:nvPr>
            <p:ph type="title"/>
          </p:nvPr>
        </p:nvSpPr>
        <p:spPr/>
        <p:txBody>
          <a:bodyPr/>
          <a:lstStyle/>
          <a:p>
            <a:pPr eaLnBrk="1" hangingPunct="1">
              <a:defRPr/>
            </a:pPr>
            <a:r>
              <a:rPr lang="el-GR" altLang="en-US" sz="4000">
                <a:solidFill>
                  <a:schemeClr val="hlink"/>
                </a:solidFill>
              </a:rPr>
              <a:t>Το μέλλον του Ελαιολάδου στην ΕΕ</a:t>
            </a:r>
          </a:p>
        </p:txBody>
      </p:sp>
      <p:sp>
        <p:nvSpPr>
          <p:cNvPr id="438275" name="Rectangle 3"/>
          <p:cNvSpPr>
            <a:spLocks noGrp="1" noChangeArrowheads="1"/>
          </p:cNvSpPr>
          <p:nvPr>
            <p:ph type="body" idx="1"/>
          </p:nvPr>
        </p:nvSpPr>
        <p:spPr/>
        <p:txBody>
          <a:bodyPr/>
          <a:lstStyle/>
          <a:p>
            <a:pPr marL="609600" indent="-609600" eaLnBrk="1" hangingPunct="1">
              <a:defRPr/>
            </a:pPr>
            <a:r>
              <a:rPr lang="el-GR" altLang="en-US" sz="2800" b="1"/>
              <a:t>Χωρίς να λυθεί το περιβαλλοντικό πρόβλημα που δημιουργεί η παραγωγή ελαιολάδου δεν υπάρχει μέλλον για το ελαιόλαδο στην Ε.Ε.</a:t>
            </a:r>
            <a:endParaRPr lang="en-GB" altLang="en-US" sz="2800" b="1"/>
          </a:p>
          <a:p>
            <a:pPr marL="609600" indent="-609600" eaLnBrk="1" hangingPunct="1">
              <a:defRPr/>
            </a:pPr>
            <a:r>
              <a:rPr lang="el-GR" altLang="en-US" sz="2800" b="1"/>
              <a:t>Η οικονομική συμπίεση του προϊόντος που οφείλεται στον άνισο ανταγωνισμό του με τα άλλα βιομηχανικά βρώσιμα λάδια (ηλιέλαιο, σογιέλαιο, κ.ά) στην Ε.Ε. απαιτεί την συνεχή επιδότησή του αδυνατώντας να σηκώσει το οικονομικό βάρος οποιασδήποτε περιβαλλοντικής τεχνολογίας</a:t>
            </a:r>
          </a:p>
        </p:txBody>
      </p:sp>
    </p:spTree>
    <p:extLst>
      <p:ext uri="{BB962C8B-B14F-4D97-AF65-F5344CB8AC3E}">
        <p14:creationId xmlns:p14="http://schemas.microsoft.com/office/powerpoint/2010/main" val="3879064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rrowheads="1"/>
          </p:cNvSpPr>
          <p:nvPr>
            <p:ph type="title"/>
          </p:nvPr>
        </p:nvSpPr>
        <p:spPr/>
        <p:txBody>
          <a:bodyPr/>
          <a:lstStyle/>
          <a:p>
            <a:pPr eaLnBrk="1" hangingPunct="1">
              <a:defRPr/>
            </a:pPr>
            <a:r>
              <a:rPr lang="el-GR" altLang="en-US" sz="4000">
                <a:solidFill>
                  <a:schemeClr val="hlink"/>
                </a:solidFill>
              </a:rPr>
              <a:t>Περιβαλλοντικές επιπτώσεις από την  παραγωγή του ελαιολάδου</a:t>
            </a:r>
          </a:p>
        </p:txBody>
      </p:sp>
      <p:graphicFrame>
        <p:nvGraphicFramePr>
          <p:cNvPr id="10243" name="Object 3"/>
          <p:cNvGraphicFramePr>
            <a:graphicFrameLocks noGrp="1" noChangeAspect="1"/>
          </p:cNvGraphicFramePr>
          <p:nvPr>
            <p:ph sz="half" idx="1"/>
          </p:nvPr>
        </p:nvGraphicFramePr>
        <p:xfrm>
          <a:off x="3143251" y="1989138"/>
          <a:ext cx="6151563" cy="5276850"/>
        </p:xfrm>
        <a:graphic>
          <a:graphicData uri="http://schemas.openxmlformats.org/presentationml/2006/ole">
            <mc:AlternateContent xmlns:mc="http://schemas.openxmlformats.org/markup-compatibility/2006">
              <mc:Choice xmlns:v="urn:schemas-microsoft-com:vml" Requires="v">
                <p:oleObj spid="_x0000_s4110" name="CorelDRAW" r:id="rId3" imgW="7159752" imgH="6141720" progId="CorelDRAW.Graphic.11">
                  <p:embed/>
                </p:oleObj>
              </mc:Choice>
              <mc:Fallback>
                <p:oleObj name="CorelDRAW" r:id="rId3" imgW="7159752" imgH="6141720"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1" y="1989138"/>
                        <a:ext cx="6151563"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Grp="1" noChangeAspect="1"/>
          </p:cNvGraphicFramePr>
          <p:nvPr>
            <p:ph sz="half" idx="2"/>
          </p:nvPr>
        </p:nvGraphicFramePr>
        <p:xfrm>
          <a:off x="5448301" y="1700214"/>
          <a:ext cx="796925" cy="274637"/>
        </p:xfrm>
        <a:graphic>
          <a:graphicData uri="http://schemas.openxmlformats.org/presentationml/2006/ole">
            <mc:AlternateContent xmlns:mc="http://schemas.openxmlformats.org/markup-compatibility/2006">
              <mc:Choice xmlns:v="urn:schemas-microsoft-com:vml" Requires="v">
                <p:oleObj spid="_x0000_s4111" name="CorelDRAW" r:id="rId5" imgW="796138" imgH="275234" progId="CorelDRAW.Graphic.11">
                  <p:embed/>
                </p:oleObj>
              </mc:Choice>
              <mc:Fallback>
                <p:oleObj name="CorelDRAW" r:id="rId5" imgW="796138" imgH="275234" progId="CorelDRAW.Graphic.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1" y="1700214"/>
                        <a:ext cx="796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1405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rrowheads="1"/>
          </p:cNvSpPr>
          <p:nvPr>
            <p:ph type="title"/>
          </p:nvPr>
        </p:nvSpPr>
        <p:spPr/>
        <p:txBody>
          <a:bodyPr/>
          <a:lstStyle/>
          <a:p>
            <a:pPr eaLnBrk="1" hangingPunct="1">
              <a:defRPr/>
            </a:pPr>
            <a:r>
              <a:rPr lang="el-GR" altLang="en-US" sz="4000"/>
              <a:t>Χαρακτηριστικά υγρών αποβλήτων</a:t>
            </a:r>
          </a:p>
        </p:txBody>
      </p:sp>
      <p:graphicFrame>
        <p:nvGraphicFramePr>
          <p:cNvPr id="442371" name="Group 3"/>
          <p:cNvGraphicFramePr>
            <a:graphicFrameLocks noGrp="1"/>
          </p:cNvGraphicFramePr>
          <p:nvPr>
            <p:ph idx="1"/>
          </p:nvPr>
        </p:nvGraphicFramePr>
        <p:xfrm>
          <a:off x="1981200" y="1600200"/>
          <a:ext cx="8229600" cy="4283074"/>
        </p:xfrm>
        <a:graphic>
          <a:graphicData uri="http://schemas.openxmlformats.org/drawingml/2006/table">
            <a:tbl>
              <a:tblPr/>
              <a:tblGrid>
                <a:gridCol w="585788"/>
                <a:gridCol w="4321175"/>
                <a:gridCol w="1512887"/>
                <a:gridCol w="1809750"/>
              </a:tblGrid>
              <a:tr h="53331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Ρυπαντική παράμετρος</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Πιεστικά</a:t>
                      </a:r>
                      <a:r>
                        <a:rPr kumimoji="0" lang="el-GR"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3-</a:t>
                      </a:r>
                      <a:r>
                        <a:rPr kumimoji="0" lang="el-GR"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rPr>
                        <a:t>φάσεων</a:t>
                      </a:r>
                      <a:r>
                        <a:rPr kumimoji="0" lang="el-GR" alt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4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1</a:t>
                      </a: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000" b="1" i="0" u="none" strike="noStrike" cap="none" normalizeH="0" baseline="0" dirty="0" smtClean="0">
                          <a:ln>
                            <a:noFill/>
                          </a:ln>
                          <a:solidFill>
                            <a:srgbClr val="FFFF00"/>
                          </a:solidFill>
                          <a:effectLst>
                            <a:outerShdw blurRad="38100" dist="38100" dir="2700000" algn="tl">
                              <a:srgbClr val="000000"/>
                            </a:outerShdw>
                          </a:effectLst>
                          <a:latin typeface="Bookman Old Style" panose="02050604050505020204" pitchFamily="18" charset="0"/>
                        </a:rPr>
                        <a:t>Ελαιόλαδο, %</a:t>
                      </a:r>
                      <a:endParaRPr kumimoji="0" lang="en-US" altLang="en-US" sz="2000" b="1" i="0" u="none" strike="noStrike" cap="none" normalizeH="0" baseline="0" dirty="0" smtClean="0">
                        <a:ln>
                          <a:noFill/>
                        </a:ln>
                        <a:solidFill>
                          <a:srgbClr val="FFFF00"/>
                        </a:solidFill>
                        <a:effectLst>
                          <a:outerShdw blurRad="38100" dist="38100" dir="2700000" algn="tl">
                            <a:srgbClr val="000000"/>
                          </a:outerShdw>
                        </a:effectLst>
                        <a:latin typeface="Bookman Old Style" panose="02050604050505020204"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1" i="0" u="none" strike="noStrike" cap="none" normalizeH="0" baseline="0" dirty="0" smtClean="0">
                          <a:ln>
                            <a:noFill/>
                          </a:ln>
                          <a:solidFill>
                            <a:srgbClr val="FFFF00"/>
                          </a:solidFill>
                          <a:effectLst>
                            <a:outerShdw blurRad="38100" dist="38100" dir="2700000" algn="tl">
                              <a:srgbClr val="000000"/>
                            </a:outerShdw>
                          </a:effectLst>
                          <a:latin typeface="Garamond" pitchFamily="18" charset="0"/>
                        </a:rPr>
                        <a:t>2.5</a:t>
                      </a:r>
                      <a:endParaRPr kumimoji="0" lang="en-US" altLang="en-US" sz="2800" b="1" i="0" u="none" strike="noStrike" cap="none" normalizeH="0" baseline="0" dirty="0" smtClean="0">
                        <a:ln>
                          <a:noFill/>
                        </a:ln>
                        <a:solidFill>
                          <a:srgbClr val="FFFF00"/>
                        </a:solidFill>
                        <a:effectLst>
                          <a:outerShdw blurRad="38100" dist="38100" dir="2700000" algn="tl">
                            <a:srgbClr val="000000"/>
                          </a:outerShdw>
                        </a:effectLst>
                        <a:latin typeface="Garamond"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1" i="0" u="none" strike="noStrike" cap="none" normalizeH="0" baseline="0" dirty="0" smtClean="0">
                          <a:ln>
                            <a:noFill/>
                          </a:ln>
                          <a:solidFill>
                            <a:srgbClr val="FFFF00"/>
                          </a:solidFill>
                          <a:effectLst>
                            <a:outerShdw blurRad="38100" dist="38100" dir="2700000" algn="tl">
                              <a:srgbClr val="000000"/>
                            </a:outerShdw>
                          </a:effectLst>
                          <a:latin typeface="Garamond" pitchFamily="18" charset="0"/>
                        </a:rPr>
                        <a:t>2</a:t>
                      </a:r>
                      <a:endParaRPr kumimoji="0" lang="en-US" altLang="en-US" sz="2800" b="1" i="0" u="none" strike="noStrike" cap="none" normalizeH="0" baseline="0" dirty="0" smtClean="0">
                        <a:ln>
                          <a:noFill/>
                        </a:ln>
                        <a:solidFill>
                          <a:srgbClr val="FFFF00"/>
                        </a:solidFill>
                        <a:effectLst>
                          <a:outerShdw blurRad="38100" dist="38100" dir="2700000" algn="tl">
                            <a:srgbClr val="000000"/>
                          </a:outerShdw>
                        </a:effectLst>
                        <a:latin typeface="Garamond"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0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rPr>
                        <a:t>pH</a:t>
                      </a:r>
                      <a:r>
                        <a:rPr kumimoji="0" lang="el-GR" altLang="en-US" sz="2800" b="0"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rPr>
                        <a:t>4,50</a:t>
                      </a:r>
                      <a:r>
                        <a:rPr kumimoji="0" lang="el-GR" altLang="en-US" sz="2800" b="0"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rPr>
                        <a:t>4,8</a:t>
                      </a:r>
                      <a:r>
                        <a:rPr kumimoji="0" lang="el-GR" altLang="en-US" sz="2800" b="0"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0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BOD</a:t>
                      </a:r>
                      <a:r>
                        <a:rPr kumimoji="0" lang="en-US" altLang="en-US" sz="2800" b="1" i="0" u="none" strike="noStrike" cap="none" normalizeH="0" baseline="-25000" smtClean="0">
                          <a:ln>
                            <a:noFill/>
                          </a:ln>
                          <a:solidFill>
                            <a:schemeClr val="hlink"/>
                          </a:solidFill>
                          <a:effectLst>
                            <a:outerShdw blurRad="38100" dist="38100" dir="2700000" algn="tl">
                              <a:srgbClr val="000000"/>
                            </a:outerShdw>
                          </a:effectLst>
                          <a:latin typeface="Garamond" pitchFamily="18" charset="0"/>
                        </a:rPr>
                        <a:t>5</a:t>
                      </a: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g/l</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de-DE"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68,71</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de-DE"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45,5</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0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de-DE"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COD, g/l</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158,18</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92,5</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59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7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Φαινολικές ενώσεις</a:t>
                      </a:r>
                      <a:r>
                        <a:rPr kumimoji="0" lang="en-US" altLang="en-US" sz="27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 g/l</a:t>
                      </a:r>
                      <a:r>
                        <a:rPr kumimoji="0" lang="el-GR" altLang="en-US" sz="1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17,15</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10,65</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0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Αγωγιμότητα</a:t>
                      </a: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 mmhos/cm</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18,00</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12</a:t>
                      </a:r>
                      <a:r>
                        <a:rPr kumimoji="0" lang="el-GR" altLang="en-US" sz="28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31653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l-GR" sz="3600" dirty="0" err="1"/>
              <a:t>Εξατμισιοδεξαμενη</a:t>
            </a:r>
            <a:r>
              <a:rPr lang="el-GR" sz="3600" dirty="0"/>
              <a:t> – Ελληνική λύση</a:t>
            </a:r>
          </a:p>
        </p:txBody>
      </p:sp>
      <p:pic>
        <p:nvPicPr>
          <p:cNvPr id="13315" name="Picture 7"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6938" y="1357313"/>
            <a:ext cx="7994650" cy="4743450"/>
          </a:xfrm>
          <a:noFill/>
          <a:extLst>
            <a:ext uri="{909E8E84-426E-40DD-AFC4-6F175D3DCCD1}">
              <a14:hiddenFill xmlns:a14="http://schemas.microsoft.com/office/drawing/2010/main">
                <a:solidFill>
                  <a:srgbClr val="FFFFFF"/>
                </a:solidFill>
              </a14:hiddenFill>
            </a:ext>
          </a:extLst>
        </p:spPr>
      </p:pic>
      <p:pic>
        <p:nvPicPr>
          <p:cNvPr id="13316" name="Picture 5"/>
          <p:cNvPicPr>
            <a:picLocks noChangeAspect="1" noChangeArrowheads="1"/>
          </p:cNvPicPr>
          <p:nvPr/>
        </p:nvPicPr>
        <p:blipFill>
          <a:blip r:embed="rId3"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8121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rrowheads="1"/>
          </p:cNvSpPr>
          <p:nvPr>
            <p:ph type="title"/>
          </p:nvPr>
        </p:nvSpPr>
        <p:spPr/>
        <p:txBody>
          <a:bodyPr/>
          <a:lstStyle/>
          <a:p>
            <a:pPr eaLnBrk="1" hangingPunct="1">
              <a:defRPr/>
            </a:pPr>
            <a:r>
              <a:rPr lang="el-GR" altLang="en-US" smtClean="0">
                <a:solidFill>
                  <a:schemeClr val="hlink"/>
                </a:solidFill>
              </a:rPr>
              <a:t>Ελληνική λύση</a:t>
            </a:r>
          </a:p>
        </p:txBody>
      </p:sp>
      <p:sp>
        <p:nvSpPr>
          <p:cNvPr id="45465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l-GR" altLang="en-US" sz="4000" b="1"/>
          </a:p>
          <a:p>
            <a:pPr eaLnBrk="1" hangingPunct="1">
              <a:defRPr/>
            </a:pPr>
            <a:r>
              <a:rPr lang="el-GR" altLang="en-US" sz="4000" b="1"/>
              <a:t>Είναι τεχνικά εφικτή</a:t>
            </a:r>
          </a:p>
          <a:p>
            <a:pPr eaLnBrk="1" hangingPunct="1">
              <a:defRPr/>
            </a:pPr>
            <a:r>
              <a:rPr lang="el-GR" altLang="en-US" sz="4000" b="1">
                <a:solidFill>
                  <a:schemeClr val="hlink"/>
                </a:solidFill>
              </a:rPr>
              <a:t>Δεν είναι ολοκληρωμένη</a:t>
            </a:r>
          </a:p>
          <a:p>
            <a:pPr eaLnBrk="1" hangingPunct="1">
              <a:defRPr/>
            </a:pPr>
            <a:r>
              <a:rPr lang="el-GR" altLang="en-US" sz="4000" b="1"/>
              <a:t>Είναι βιώσιμη</a:t>
            </a:r>
          </a:p>
          <a:p>
            <a:pPr eaLnBrk="1" hangingPunct="1">
              <a:defRPr/>
            </a:pPr>
            <a:r>
              <a:rPr lang="el-GR" altLang="en-US" sz="4000" b="1">
                <a:solidFill>
                  <a:schemeClr val="hlink"/>
                </a:solidFill>
              </a:rPr>
              <a:t>Δεν είναι περιβαλλοντικά αποδεκτή</a:t>
            </a:r>
          </a:p>
        </p:txBody>
      </p:sp>
      <p:pic>
        <p:nvPicPr>
          <p:cNvPr id="14340" name="Picture 5"/>
          <p:cNvPicPr>
            <a:picLocks noChangeAspect="1" noChangeArrowheads="1"/>
          </p:cNvPicPr>
          <p:nvPr/>
        </p:nvPicPr>
        <p:blipFill>
          <a:blip r:embed="rId2"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98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rrowheads="1"/>
          </p:cNvSpPr>
          <p:nvPr>
            <p:ph type="title"/>
          </p:nvPr>
        </p:nvSpPr>
        <p:spPr/>
        <p:txBody>
          <a:bodyPr/>
          <a:lstStyle/>
          <a:p>
            <a:pPr eaLnBrk="1" hangingPunct="1">
              <a:defRPr/>
            </a:pPr>
            <a:r>
              <a:rPr lang="el-GR" altLang="en-US" sz="4000"/>
              <a:t>Βασική ιδέα της «καθαρής» και αειφόρου ανάπτυξης του ελαιολάδου</a:t>
            </a:r>
          </a:p>
        </p:txBody>
      </p:sp>
      <p:pic>
        <p:nvPicPr>
          <p:cNvPr id="1536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5551" y="1484313"/>
            <a:ext cx="6924675" cy="5162550"/>
          </a:xfrm>
          <a:noFill/>
        </p:spPr>
      </p:pic>
      <p:pic>
        <p:nvPicPr>
          <p:cNvPr id="15364" name="Picture 5"/>
          <p:cNvPicPr>
            <a:picLocks noChangeAspect="1" noChangeArrowheads="1"/>
          </p:cNvPicPr>
          <p:nvPr/>
        </p:nvPicPr>
        <p:blipFill>
          <a:blip r:embed="rId4"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3807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5110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333376"/>
            <a:ext cx="7056437"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4727576" y="5805489"/>
            <a:ext cx="32734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fontAlgn="base" hangingPunct="1">
              <a:spcBef>
                <a:spcPct val="0"/>
              </a:spcBef>
              <a:spcAft>
                <a:spcPct val="0"/>
              </a:spcAft>
              <a:buClrTx/>
              <a:buSzTx/>
              <a:buFontTx/>
              <a:buNone/>
            </a:pPr>
            <a:r>
              <a:rPr lang="el-GR" altLang="en-US" sz="2800" b="1">
                <a:solidFill>
                  <a:srgbClr val="FFFFFF"/>
                </a:solidFill>
              </a:rPr>
              <a:t>Καταστάρι Ζακύνθου </a:t>
            </a:r>
          </a:p>
        </p:txBody>
      </p:sp>
      <p:pic>
        <p:nvPicPr>
          <p:cNvPr id="18436" name="Picture 5"/>
          <p:cNvPicPr>
            <a:picLocks noChangeAspect="1" noChangeArrowheads="1"/>
          </p:cNvPicPr>
          <p:nvPr/>
        </p:nvPicPr>
        <p:blipFill>
          <a:blip r:embed="rId4"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919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333375"/>
            <a:ext cx="72009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677" name="Rectangle 5"/>
          <p:cNvSpPr>
            <a:spLocks noRot="1" noChangeArrowheads="1"/>
          </p:cNvSpPr>
          <p:nvPr/>
        </p:nvSpPr>
        <p:spPr bwMode="auto">
          <a:xfrm>
            <a:off x="2063750" y="5516564"/>
            <a:ext cx="82296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itchFamily="18" charset="0"/>
              </a:defRPr>
            </a:lvl1pPr>
            <a:lvl2pPr algn="ctr">
              <a:defRPr sz="4400" b="1">
                <a:solidFill>
                  <a:schemeClr val="tx2"/>
                </a:solidFill>
                <a:effectLst>
                  <a:outerShdw blurRad="38100" dist="38100" dir="2700000" algn="tl">
                    <a:srgbClr val="000000"/>
                  </a:outerShdw>
                </a:effectLst>
                <a:latin typeface="Garamond" pitchFamily="18" charset="0"/>
              </a:defRPr>
            </a:lvl2pPr>
            <a:lvl3pPr algn="ctr">
              <a:defRPr sz="4400" b="1">
                <a:solidFill>
                  <a:schemeClr val="tx2"/>
                </a:solidFill>
                <a:effectLst>
                  <a:outerShdw blurRad="38100" dist="38100" dir="2700000" algn="tl">
                    <a:srgbClr val="000000"/>
                  </a:outerShdw>
                </a:effectLst>
                <a:latin typeface="Garamond" pitchFamily="18" charset="0"/>
              </a:defRPr>
            </a:lvl3pPr>
            <a:lvl4pPr algn="ctr">
              <a:defRPr sz="4400" b="1">
                <a:solidFill>
                  <a:schemeClr val="tx2"/>
                </a:solidFill>
                <a:effectLst>
                  <a:outerShdw blurRad="38100" dist="38100" dir="2700000" algn="tl">
                    <a:srgbClr val="000000"/>
                  </a:outerShdw>
                </a:effectLst>
                <a:latin typeface="Garamond" pitchFamily="18" charset="0"/>
              </a:defRPr>
            </a:lvl4pPr>
            <a:lvl5pPr algn="ctr">
              <a:defRPr sz="4400" b="1">
                <a:solidFill>
                  <a:schemeClr val="tx2"/>
                </a:solidFill>
                <a:effectLst>
                  <a:outerShdw blurRad="38100" dist="38100" dir="2700000" algn="tl">
                    <a:srgbClr val="000000"/>
                  </a:outerShdw>
                </a:effectLst>
                <a:latin typeface="Garamond"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fontAlgn="base">
              <a:spcBef>
                <a:spcPct val="0"/>
              </a:spcBef>
              <a:spcAft>
                <a:spcPct val="0"/>
              </a:spcAft>
              <a:defRPr/>
            </a:pPr>
            <a:r>
              <a:rPr lang="el-GR" altLang="en-US" sz="2800" dirty="0">
                <a:solidFill>
                  <a:srgbClr val="E5E5FF"/>
                </a:solidFill>
              </a:rPr>
              <a:t>Μάλια Ηρακλείου</a:t>
            </a:r>
          </a:p>
        </p:txBody>
      </p:sp>
      <p:pic>
        <p:nvPicPr>
          <p:cNvPr id="19460" name="Picture 5"/>
          <p:cNvPicPr>
            <a:picLocks noChangeAspect="1" noChangeArrowheads="1"/>
          </p:cNvPicPr>
          <p:nvPr/>
        </p:nvPicPr>
        <p:blipFill>
          <a:blip r:embed="rId4"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01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688" y="413248"/>
            <a:ext cx="10917936" cy="6247864"/>
          </a:xfrm>
          <a:prstGeom prst="rect">
            <a:avLst/>
          </a:prstGeom>
        </p:spPr>
        <p:txBody>
          <a:bodyPr wrap="square">
            <a:spAutoFit/>
          </a:bodyPr>
          <a:lstStyle/>
          <a:p>
            <a:r>
              <a:rPr lang="el-GR" sz="2800"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Συστήματα ολικής διαχείρισης απορριμμάτων ή </a:t>
            </a:r>
            <a:r>
              <a:rPr lang="el-GR" sz="2800" b="1" dirty="0" smtClean="0">
                <a:effectLst>
                  <a:outerShdw blurRad="38100" dist="38100" dir="2700000" algn="tl">
                    <a:srgbClr val="000000"/>
                  </a:outerShdw>
                </a:effectLst>
                <a:latin typeface="Comic Sans MS" pitchFamily="66" charset="0"/>
              </a:rPr>
              <a:t>αποβλήτων</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Αξιοποίηση απορριμμάτων / </a:t>
            </a:r>
            <a:r>
              <a:rPr lang="el-GR" sz="2800" b="1" dirty="0" smtClean="0">
                <a:effectLst>
                  <a:outerShdw blurRad="38100" dist="38100" dir="2700000" algn="tl">
                    <a:srgbClr val="000000"/>
                  </a:outerShdw>
                </a:effectLst>
                <a:latin typeface="Comic Sans MS" pitchFamily="66" charset="0"/>
              </a:rPr>
              <a:t>αποβλήτων</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Μείωση ενεργειακής κατανάλωσης ανά μονάδα προϊόντος / </a:t>
            </a:r>
            <a:r>
              <a:rPr lang="el-GR" sz="2800" b="1" dirty="0" smtClean="0">
                <a:effectLst>
                  <a:outerShdw blurRad="38100" dist="38100" dir="2700000" algn="tl">
                    <a:srgbClr val="000000"/>
                  </a:outerShdw>
                </a:effectLst>
                <a:latin typeface="Comic Sans MS" pitchFamily="66" charset="0"/>
              </a:rPr>
              <a:t>υπηρεσίας</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Ενσωμάτωση «πράσινων» τεχνολογιών στην παραγωγική / παροχή </a:t>
            </a:r>
            <a:r>
              <a:rPr lang="el-GR" sz="2800" b="1" dirty="0" smtClean="0">
                <a:effectLst>
                  <a:outerShdw blurRad="38100" dist="38100" dir="2700000" algn="tl">
                    <a:srgbClr val="000000"/>
                  </a:outerShdw>
                </a:effectLst>
                <a:latin typeface="Comic Sans MS" pitchFamily="66" charset="0"/>
              </a:rPr>
              <a:t>υπηρεσιών</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Εισαγωγή μεθόδων που στηρίζονται σε ψηφιακές τεχνολογίες για την ανάπτυξη της παραγωγής (π.χ. αυτοματοποιημένη γραμμή παραγωγής)</a:t>
            </a:r>
            <a:r>
              <a:rPr lang="el-GR" b="1" dirty="0">
                <a:solidFill>
                  <a:schemeClr val="bg1"/>
                </a:solidFill>
                <a:effectLst>
                  <a:outerShdw blurRad="38100" dist="38100" dir="2700000" algn="tl">
                    <a:srgbClr val="000000"/>
                  </a:outerShdw>
                </a:effectLst>
                <a:latin typeface="Comic Sans MS" pitchFamily="66" charset="0"/>
              </a:rPr>
              <a:t/>
            </a:r>
            <a:br>
              <a:rPr lang="el-GR" b="1" dirty="0">
                <a:solidFill>
                  <a:schemeClr val="bg1"/>
                </a:solidFill>
                <a:effectLst>
                  <a:outerShdw blurRad="38100" dist="38100" dir="2700000" algn="tl">
                    <a:srgbClr val="000000"/>
                  </a:outerShdw>
                </a:effectLst>
                <a:latin typeface="Comic Sans MS" pitchFamily="66" charset="0"/>
              </a:rPr>
            </a:br>
            <a:r>
              <a:rPr lang="el-GR" dirty="0">
                <a:solidFill>
                  <a:schemeClr val="bg1"/>
                </a:solidFill>
                <a:effectLst>
                  <a:outerShdw blurRad="38100" dist="38100" dir="2700000" algn="tl">
                    <a:srgbClr val="000000"/>
                  </a:outerShdw>
                </a:effectLst>
                <a:latin typeface="Comic Sans MS" pitchFamily="66" charset="0"/>
              </a:rPr>
              <a:t/>
            </a:r>
            <a:br>
              <a:rPr lang="el-GR" dirty="0">
                <a:solidFill>
                  <a:schemeClr val="bg1"/>
                </a:solidFill>
                <a:effectLst>
                  <a:outerShdw blurRad="38100" dist="38100" dir="2700000" algn="tl">
                    <a:srgbClr val="000000"/>
                  </a:outerShdw>
                </a:effectLst>
                <a:latin typeface="Comic Sans MS" pitchFamily="66" charset="0"/>
              </a:rPr>
            </a:br>
            <a:endParaRPr lang="el-GR" dirty="0"/>
          </a:p>
        </p:txBody>
      </p:sp>
    </p:spTree>
    <p:extLst>
      <p:ext uri="{BB962C8B-B14F-4D97-AF65-F5344CB8AC3E}">
        <p14:creationId xmlns:p14="http://schemas.microsoft.com/office/powerpoint/2010/main" val="3528544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descr="2008_0702volos0040"/>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fontAlgn="base" hangingPunct="1">
              <a:spcBef>
                <a:spcPct val="0"/>
              </a:spcBef>
              <a:spcAft>
                <a:spcPct val="0"/>
              </a:spcAft>
              <a:buClrTx/>
              <a:buSzTx/>
              <a:buFontTx/>
              <a:buNone/>
            </a:pPr>
            <a:endParaRPr lang="en-US" altLang="en-US" sz="1800">
              <a:solidFill>
                <a:srgbClr val="FFFFFF"/>
              </a:solidFill>
            </a:endParaRPr>
          </a:p>
        </p:txBody>
      </p:sp>
      <p:sp>
        <p:nvSpPr>
          <p:cNvPr id="20483" name="AutoShape 7" descr="2008_0702volos0040"/>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fontAlgn="base" hangingPunct="1">
              <a:spcBef>
                <a:spcPct val="0"/>
              </a:spcBef>
              <a:spcAft>
                <a:spcPct val="0"/>
              </a:spcAft>
              <a:buClrTx/>
              <a:buSzTx/>
              <a:buFontTx/>
              <a:buNone/>
            </a:pPr>
            <a:endParaRPr lang="en-US" altLang="en-US" sz="1800">
              <a:solidFill>
                <a:srgbClr val="FFFFFF"/>
              </a:solidFill>
            </a:endParaRPr>
          </a:p>
        </p:txBody>
      </p:sp>
      <p:sp>
        <p:nvSpPr>
          <p:cNvPr id="20484" name="AutoShape 9" descr="2008_0702volos0041"/>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fontAlgn="base" hangingPunct="1">
              <a:spcBef>
                <a:spcPct val="0"/>
              </a:spcBef>
              <a:spcAft>
                <a:spcPct val="0"/>
              </a:spcAft>
              <a:buClrTx/>
              <a:buSzTx/>
              <a:buFontTx/>
              <a:buNone/>
            </a:pPr>
            <a:endParaRPr lang="en-US" altLang="en-US" sz="1800">
              <a:solidFill>
                <a:srgbClr val="FFFFFF"/>
              </a:solidFill>
            </a:endParaRPr>
          </a:p>
        </p:txBody>
      </p:sp>
      <p:pic>
        <p:nvPicPr>
          <p:cNvPr id="2048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404813"/>
            <a:ext cx="6985000"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6539" name="Rectangle 11"/>
          <p:cNvSpPr>
            <a:spLocks noChangeArrowheads="1"/>
          </p:cNvSpPr>
          <p:nvPr/>
        </p:nvSpPr>
        <p:spPr bwMode="auto">
          <a:xfrm>
            <a:off x="4727575" y="5876926"/>
            <a:ext cx="3284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l-GR" altLang="en-US" sz="2800" b="1" dirty="0" err="1">
                <a:solidFill>
                  <a:srgbClr val="E5E5FF"/>
                </a:solidFill>
                <a:effectLst>
                  <a:outerShdw blurRad="38100" dist="38100" dir="2700000" algn="tl">
                    <a:srgbClr val="000000"/>
                  </a:outerShdw>
                </a:effectLst>
              </a:rPr>
              <a:t>Κουτσουράς</a:t>
            </a:r>
            <a:r>
              <a:rPr lang="el-GR" altLang="en-US" sz="2800" b="1" dirty="0">
                <a:solidFill>
                  <a:srgbClr val="E5E5FF"/>
                </a:solidFill>
                <a:effectLst>
                  <a:outerShdw blurRad="38100" dist="38100" dir="2700000" algn="tl">
                    <a:srgbClr val="000000"/>
                  </a:outerShdw>
                </a:effectLst>
              </a:rPr>
              <a:t> Λασιθίου</a:t>
            </a:r>
          </a:p>
        </p:txBody>
      </p:sp>
    </p:spTree>
    <p:extLst>
      <p:ext uri="{BB962C8B-B14F-4D97-AF65-F5344CB8AC3E}">
        <p14:creationId xmlns:p14="http://schemas.microsoft.com/office/powerpoint/2010/main" val="329543046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photo\13-07-30 ΜΑΚΕΔΟΝΙΚΗ ΕΛΑΙΟΥΡΓΕΙΑ\DSC09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333375"/>
            <a:ext cx="76803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1979613" y="6092825"/>
            <a:ext cx="84375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l-GR" altLang="en-US" sz="2600" b="1" dirty="0">
                <a:solidFill>
                  <a:srgbClr val="FFFF00"/>
                </a:solidFill>
                <a:effectLst>
                  <a:outerShdw blurRad="38100" dist="38100" dir="2700000" algn="tl">
                    <a:srgbClr val="000000"/>
                  </a:outerShdw>
                </a:effectLst>
                <a:latin typeface="Verdana" pitchFamily="34" charset="0"/>
              </a:rPr>
              <a:t>Καλύβες Χαλκιδικής</a:t>
            </a:r>
            <a:endParaRPr lang="pt-BR" altLang="en-US" sz="2600" b="1" dirty="0">
              <a:solidFill>
                <a:srgbClr val="FFFF00"/>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1588183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1919288" y="476251"/>
            <a:ext cx="8534400" cy="6048375"/>
          </a:xfrm>
          <a:prstGeom prst="foldedCorner">
            <a:avLst>
              <a:gd name="adj" fmla="val 12500"/>
            </a:avLst>
          </a:prstGeom>
          <a:gradFill rotWithShape="0">
            <a:gsLst>
              <a:gs pos="0">
                <a:srgbClr val="000047"/>
              </a:gs>
              <a:gs pos="100000">
                <a:srgbClr val="000099"/>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FontTx/>
              <a:buNone/>
            </a:pPr>
            <a:endParaRPr lang="en-US" altLang="en-US" sz="2400">
              <a:solidFill>
                <a:srgbClr val="FFFFFF"/>
              </a:solidFill>
              <a:latin typeface="Times New Roman" panose="02020603050405020304" pitchFamily="18" charset="0"/>
            </a:endParaRPr>
          </a:p>
        </p:txBody>
      </p:sp>
      <p:sp>
        <p:nvSpPr>
          <p:cNvPr id="404483" name="Rectangle 3"/>
          <p:cNvSpPr>
            <a:spLocks noChangeArrowheads="1"/>
          </p:cNvSpPr>
          <p:nvPr/>
        </p:nvSpPr>
        <p:spPr bwMode="auto">
          <a:xfrm>
            <a:off x="1979613" y="747713"/>
            <a:ext cx="84375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l-GR" altLang="en-US" sz="2600" b="1" dirty="0">
                <a:solidFill>
                  <a:srgbClr val="FFFF00"/>
                </a:solidFill>
                <a:effectLst>
                  <a:outerShdw blurRad="38100" dist="38100" dir="2700000" algn="tl">
                    <a:srgbClr val="000000"/>
                  </a:outerShdw>
                </a:effectLst>
                <a:latin typeface="Verdana" pitchFamily="34" charset="0"/>
              </a:rPr>
              <a:t>Πλεονεκτήματα της </a:t>
            </a:r>
            <a:r>
              <a:rPr lang="el-GR" altLang="en-US" sz="2600" b="1" dirty="0" smtClean="0">
                <a:solidFill>
                  <a:srgbClr val="FFFF00"/>
                </a:solidFill>
                <a:effectLst>
                  <a:outerShdw blurRad="38100" dist="38100" dir="2700000" algn="tl">
                    <a:srgbClr val="000000"/>
                  </a:outerShdw>
                </a:effectLst>
                <a:latin typeface="Verdana" pitchFamily="34" charset="0"/>
              </a:rPr>
              <a:t>μεθόδου</a:t>
            </a:r>
            <a:endParaRPr lang="pt-BR" altLang="en-US" sz="2600" b="1" dirty="0">
              <a:solidFill>
                <a:srgbClr val="FFFF00"/>
              </a:solidFill>
              <a:effectLst>
                <a:outerShdw blurRad="38100" dist="38100" dir="2700000" algn="tl">
                  <a:srgbClr val="000000"/>
                </a:outerShdw>
              </a:effectLst>
              <a:latin typeface="Verdana" pitchFamily="34" charset="0"/>
            </a:endParaRPr>
          </a:p>
        </p:txBody>
      </p:sp>
      <p:sp>
        <p:nvSpPr>
          <p:cNvPr id="404484" name="Rectangle 4"/>
          <p:cNvSpPr>
            <a:spLocks noChangeArrowheads="1"/>
          </p:cNvSpPr>
          <p:nvPr/>
        </p:nvSpPr>
        <p:spPr bwMode="auto">
          <a:xfrm>
            <a:off x="2063751" y="2133600"/>
            <a:ext cx="83534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lvl="1" fontAlgn="base">
              <a:spcAft>
                <a:spcPct val="0"/>
              </a:spcAft>
              <a:buClr>
                <a:srgbClr val="E5E5FF"/>
              </a:buClr>
              <a:buFont typeface="Wingdings" pitchFamily="2" charset="2"/>
              <a:buChar char="v"/>
              <a:defRPr/>
            </a:pPr>
            <a:r>
              <a:rPr lang="el-GR" altLang="en-US" sz="2200" dirty="0">
                <a:solidFill>
                  <a:srgbClr val="FFFFFF"/>
                </a:solidFill>
                <a:latin typeface="Verdana" pitchFamily="34" charset="0"/>
              </a:rPr>
              <a:t> Ολοκληρωμένη λύση</a:t>
            </a:r>
            <a:endParaRPr lang="en-US" altLang="en-US" sz="2200" dirty="0">
              <a:solidFill>
                <a:srgbClr val="FFFFFF"/>
              </a:solidFill>
              <a:latin typeface="Verdana" pitchFamily="34" charset="0"/>
            </a:endParaRPr>
          </a:p>
          <a:p>
            <a:pPr lvl="1" fontAlgn="base">
              <a:spcAft>
                <a:spcPct val="0"/>
              </a:spcAft>
              <a:buClr>
                <a:srgbClr val="E5E5FF"/>
              </a:buClr>
              <a:buFont typeface="Wingdings" pitchFamily="2" charset="2"/>
              <a:buChar char="v"/>
              <a:defRPr/>
            </a:pPr>
            <a:r>
              <a:rPr lang="el-GR" altLang="en-US" sz="2200" dirty="0">
                <a:solidFill>
                  <a:srgbClr val="FFFFFF"/>
                </a:solidFill>
                <a:latin typeface="Verdana" pitchFamily="34" charset="0"/>
              </a:rPr>
              <a:t> Κάλυψη περιβαλλοντικών απαιτήσεων</a:t>
            </a:r>
            <a:endParaRPr lang="en-US" altLang="en-US" sz="2200" dirty="0">
              <a:solidFill>
                <a:srgbClr val="FFFFFF"/>
              </a:solidFill>
              <a:latin typeface="Verdana" pitchFamily="34" charset="0"/>
            </a:endParaRPr>
          </a:p>
          <a:p>
            <a:pPr lvl="1" fontAlgn="base">
              <a:spcAft>
                <a:spcPct val="0"/>
              </a:spcAft>
              <a:buClr>
                <a:srgbClr val="E5E5FF"/>
              </a:buClr>
              <a:buFont typeface="Wingdings" pitchFamily="2" charset="2"/>
              <a:buChar char="v"/>
              <a:defRPr/>
            </a:pPr>
            <a:r>
              <a:rPr lang="el-GR" altLang="en-US" sz="2200" dirty="0">
                <a:solidFill>
                  <a:srgbClr val="FFFFFF"/>
                </a:solidFill>
                <a:latin typeface="Verdana" pitchFamily="34" charset="0"/>
              </a:rPr>
              <a:t> Παραγωγή εμπορεύσιμου προϊόντος </a:t>
            </a:r>
          </a:p>
          <a:p>
            <a:pPr lvl="1" fontAlgn="base">
              <a:spcAft>
                <a:spcPct val="0"/>
              </a:spcAft>
              <a:buClr>
                <a:srgbClr val="E5E5FF"/>
              </a:buClr>
              <a:buFont typeface="Wingdings" pitchFamily="2" charset="2"/>
              <a:buChar char="v"/>
              <a:defRPr/>
            </a:pPr>
            <a:r>
              <a:rPr lang="el-GR" altLang="en-US" sz="2200" dirty="0">
                <a:solidFill>
                  <a:srgbClr val="FFFFFF"/>
                </a:solidFill>
                <a:latin typeface="Verdana" pitchFamily="34" charset="0"/>
              </a:rPr>
              <a:t> Απλή εγκατάσταση - Εύκολη λειτουργία</a:t>
            </a:r>
            <a:endParaRPr lang="en-US" altLang="en-US" sz="2200" dirty="0">
              <a:solidFill>
                <a:srgbClr val="FFFFFF"/>
              </a:solidFill>
              <a:latin typeface="Verdana" pitchFamily="34" charset="0"/>
            </a:endParaRPr>
          </a:p>
          <a:p>
            <a:pPr lvl="1" fontAlgn="base">
              <a:spcAft>
                <a:spcPct val="0"/>
              </a:spcAft>
              <a:buClr>
                <a:srgbClr val="E5E5FF"/>
              </a:buClr>
              <a:buFont typeface="Wingdings" pitchFamily="2" charset="2"/>
              <a:buChar char="v"/>
              <a:defRPr/>
            </a:pPr>
            <a:r>
              <a:rPr lang="el-GR" altLang="en-US" sz="2200" dirty="0">
                <a:solidFill>
                  <a:srgbClr val="FFFFFF"/>
                </a:solidFill>
                <a:latin typeface="Verdana" pitchFamily="34" charset="0"/>
              </a:rPr>
              <a:t> Εφαρμογή σε μεμονωμένα ελαιοτριβεία και σε κεντρικές μονάδες</a:t>
            </a:r>
            <a:endParaRPr lang="el-GR" altLang="en-US" sz="2200" dirty="0">
              <a:solidFill>
                <a:srgbClr val="FFFFFF"/>
              </a:solidFill>
              <a:latin typeface="Arial" charset="0"/>
            </a:endParaRPr>
          </a:p>
          <a:p>
            <a:pPr lvl="1" fontAlgn="base">
              <a:spcAft>
                <a:spcPct val="0"/>
              </a:spcAft>
              <a:buClr>
                <a:srgbClr val="E5E5FF"/>
              </a:buClr>
              <a:buFont typeface="Wingdings" pitchFamily="2" charset="2"/>
              <a:buChar char="v"/>
              <a:defRPr/>
            </a:pPr>
            <a:r>
              <a:rPr lang="el-GR" altLang="en-US" sz="2200" dirty="0">
                <a:solidFill>
                  <a:srgbClr val="FFFFFF"/>
                </a:solidFill>
                <a:latin typeface="Arial" charset="0"/>
              </a:rPr>
              <a:t>Μπορεί να εφαρμοστεί τόσο σε ελαιοτριβεία 3-φάσεων όσο και σε ελαιοτριβεία 2-φάσεων</a:t>
            </a:r>
            <a:endParaRPr lang="en-US" altLang="en-US" sz="2200" dirty="0">
              <a:solidFill>
                <a:srgbClr val="FFFFFF"/>
              </a:solidFill>
              <a:latin typeface="Arial" charset="0"/>
            </a:endParaRPr>
          </a:p>
        </p:txBody>
      </p:sp>
      <p:sp>
        <p:nvSpPr>
          <p:cNvPr id="404485" name="Text Box 5"/>
          <p:cNvSpPr txBox="1">
            <a:spLocks noChangeArrowheads="1"/>
          </p:cNvSpPr>
          <p:nvPr/>
        </p:nvSpPr>
        <p:spPr bwMode="auto">
          <a:xfrm>
            <a:off x="1524000" y="6537326"/>
            <a:ext cx="914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l-GR" altLang="en-US" sz="1500" b="1" i="1">
                <a:solidFill>
                  <a:srgbClr val="FFFFFF"/>
                </a:solidFill>
                <a:effectLst>
                  <a:outerShdw blurRad="38100" dist="38100" dir="2700000" algn="tl">
                    <a:srgbClr val="000000"/>
                  </a:outerShdw>
                </a:effectLst>
                <a:latin typeface="Arial" charset="0"/>
                <a:cs typeface="Arial" charset="0"/>
              </a:rPr>
              <a:t>ΣΥΜΠΟΣΙΟ «</a:t>
            </a:r>
            <a:r>
              <a:rPr lang="en-US" altLang="en-US" sz="1500" b="1" i="1">
                <a:solidFill>
                  <a:srgbClr val="FFFFFF"/>
                </a:solidFill>
                <a:effectLst>
                  <a:outerShdw blurRad="38100" dist="38100" dir="2700000" algn="tl">
                    <a:srgbClr val="000000"/>
                  </a:outerShdw>
                </a:effectLst>
                <a:latin typeface="Arial" charset="0"/>
                <a:cs typeface="Arial" charset="0"/>
              </a:rPr>
              <a:t>To</a:t>
            </a:r>
            <a:r>
              <a:rPr lang="el-GR" altLang="en-US" sz="1500" b="1" i="1">
                <a:solidFill>
                  <a:srgbClr val="FFFFFF"/>
                </a:solidFill>
                <a:effectLst>
                  <a:outerShdw blurRad="38100" dist="38100" dir="2700000" algn="tl">
                    <a:srgbClr val="000000"/>
                  </a:outerShdw>
                </a:effectLst>
                <a:latin typeface="Arial" charset="0"/>
                <a:cs typeface="Arial" charset="0"/>
              </a:rPr>
              <a:t> Ε.Μ.Π. στην Πρωτοπορία της Έρευνας και Τεχνολογίας»</a:t>
            </a:r>
          </a:p>
        </p:txBody>
      </p:sp>
    </p:spTree>
    <p:extLst>
      <p:ext uri="{BB962C8B-B14F-4D97-AF65-F5344CB8AC3E}">
        <p14:creationId xmlns:p14="http://schemas.microsoft.com/office/powerpoint/2010/main" val="125676128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1992313" y="908050"/>
            <a:ext cx="84375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l-GR" altLang="en-US" sz="2400" b="1" dirty="0">
                <a:solidFill>
                  <a:srgbClr val="FFFF00"/>
                </a:solidFill>
                <a:effectLst>
                  <a:outerShdw blurRad="38100" dist="38100" dir="2700000" algn="tl">
                    <a:srgbClr val="000000"/>
                  </a:outerShdw>
                </a:effectLst>
                <a:latin typeface="Verdana" pitchFamily="34" charset="0"/>
              </a:rPr>
              <a:t>Πλεονεκτήματα για την καλλιέργεια της ελιάς</a:t>
            </a:r>
            <a:endParaRPr lang="pt-BR" altLang="en-US" sz="2400" b="1" dirty="0">
              <a:solidFill>
                <a:srgbClr val="FFFF00"/>
              </a:solidFill>
              <a:effectLst>
                <a:outerShdw blurRad="38100" dist="38100" dir="2700000" algn="tl">
                  <a:srgbClr val="000000"/>
                </a:outerShdw>
              </a:effectLst>
              <a:latin typeface="Verdana" pitchFamily="34" charset="0"/>
            </a:endParaRPr>
          </a:p>
        </p:txBody>
      </p:sp>
      <p:sp>
        <p:nvSpPr>
          <p:cNvPr id="353283" name="Rectangle 3"/>
          <p:cNvSpPr>
            <a:spLocks noChangeArrowheads="1"/>
          </p:cNvSpPr>
          <p:nvPr/>
        </p:nvSpPr>
        <p:spPr bwMode="auto">
          <a:xfrm>
            <a:off x="2063751" y="2133600"/>
            <a:ext cx="83534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lvl="1" fontAlgn="base">
              <a:lnSpc>
                <a:spcPct val="120000"/>
              </a:lnSpc>
              <a:spcAft>
                <a:spcPct val="0"/>
              </a:spcAft>
              <a:buClr>
                <a:srgbClr val="E5E5FF"/>
              </a:buClr>
              <a:buFont typeface="Wingdings" pitchFamily="2" charset="2"/>
              <a:buChar char="v"/>
              <a:defRPr/>
            </a:pPr>
            <a:r>
              <a:rPr lang="el-GR" altLang="en-US" sz="2200" dirty="0">
                <a:solidFill>
                  <a:srgbClr val="FFFFFF"/>
                </a:solidFill>
                <a:latin typeface="Verdana" pitchFamily="34" charset="0"/>
              </a:rPr>
              <a:t> Προώθηση της βιοκαλλιέργειας της ελιάς </a:t>
            </a:r>
          </a:p>
          <a:p>
            <a:pPr lvl="1" fontAlgn="base">
              <a:lnSpc>
                <a:spcPct val="120000"/>
              </a:lnSpc>
              <a:spcAft>
                <a:spcPct val="0"/>
              </a:spcAft>
              <a:buClr>
                <a:srgbClr val="E5E5FF"/>
              </a:buClr>
              <a:buFont typeface="Wingdings" pitchFamily="2" charset="2"/>
              <a:buChar char="v"/>
              <a:defRPr/>
            </a:pPr>
            <a:r>
              <a:rPr lang="el-GR" altLang="en-US" sz="2200" dirty="0">
                <a:solidFill>
                  <a:srgbClr val="FFFFFF"/>
                </a:solidFill>
                <a:latin typeface="Verdana" pitchFamily="34" charset="0"/>
              </a:rPr>
              <a:t> Παραγωγικό κύκλωμα του ελαιολάδου</a:t>
            </a:r>
          </a:p>
          <a:p>
            <a:pPr lvl="1" fontAlgn="base">
              <a:lnSpc>
                <a:spcPct val="120000"/>
              </a:lnSpc>
              <a:spcAft>
                <a:spcPct val="0"/>
              </a:spcAft>
              <a:buClr>
                <a:srgbClr val="E5E5FF"/>
              </a:buClr>
              <a:buFont typeface="Wingdings" pitchFamily="2" charset="2"/>
              <a:buNone/>
              <a:defRPr/>
            </a:pPr>
            <a:r>
              <a:rPr lang="el-GR" altLang="en-US" sz="2200" dirty="0">
                <a:solidFill>
                  <a:srgbClr val="FFFFFF"/>
                </a:solidFill>
                <a:latin typeface="Verdana" pitchFamily="34" charset="0"/>
              </a:rPr>
              <a:t> 			</a:t>
            </a:r>
          </a:p>
          <a:p>
            <a:pPr lvl="1" fontAlgn="base">
              <a:lnSpc>
                <a:spcPct val="120000"/>
              </a:lnSpc>
              <a:spcAft>
                <a:spcPct val="0"/>
              </a:spcAft>
              <a:buClr>
                <a:srgbClr val="E5E5FF"/>
              </a:buClr>
              <a:buFont typeface="Wingdings" pitchFamily="2" charset="2"/>
              <a:buNone/>
              <a:defRPr/>
            </a:pPr>
            <a:r>
              <a:rPr lang="el-GR" altLang="en-US" sz="2200" dirty="0">
                <a:solidFill>
                  <a:srgbClr val="FFFFFF"/>
                </a:solidFill>
                <a:latin typeface="Verdana" pitchFamily="34" charset="0"/>
              </a:rPr>
              <a:t>			     </a:t>
            </a:r>
            <a:r>
              <a:rPr lang="el-GR" altLang="en-US" sz="2200" dirty="0">
                <a:solidFill>
                  <a:srgbClr val="FFFFFF"/>
                </a:solidFill>
                <a:latin typeface="Garamond"/>
              </a:rPr>
              <a:t>«</a:t>
            </a:r>
            <a:r>
              <a:rPr lang="el-GR" altLang="en-US" sz="2200" dirty="0">
                <a:solidFill>
                  <a:srgbClr val="FFFFFF"/>
                </a:solidFill>
                <a:latin typeface="Verdana" pitchFamily="34" charset="0"/>
              </a:rPr>
              <a:t>καθαρή παραγωγή</a:t>
            </a:r>
            <a:r>
              <a:rPr lang="el-GR" altLang="en-US" sz="2200" dirty="0">
                <a:solidFill>
                  <a:srgbClr val="FFFFFF"/>
                </a:solidFill>
                <a:latin typeface="Garamond"/>
              </a:rPr>
              <a:t>»</a:t>
            </a:r>
            <a:endParaRPr lang="el-GR" altLang="en-US" sz="2200" dirty="0">
              <a:solidFill>
                <a:srgbClr val="FFFFFF"/>
              </a:solidFill>
              <a:latin typeface="Verdana" pitchFamily="34" charset="0"/>
            </a:endParaRPr>
          </a:p>
          <a:p>
            <a:pPr lvl="1" fontAlgn="base">
              <a:lnSpc>
                <a:spcPct val="120000"/>
              </a:lnSpc>
              <a:spcAft>
                <a:spcPct val="0"/>
              </a:spcAft>
              <a:buClr>
                <a:srgbClr val="E5E5FF"/>
              </a:buClr>
              <a:buFont typeface="Wingdings" pitchFamily="2" charset="2"/>
              <a:buChar char="v"/>
              <a:defRPr/>
            </a:pPr>
            <a:r>
              <a:rPr lang="el-GR" altLang="en-US" sz="2200" dirty="0" err="1">
                <a:solidFill>
                  <a:srgbClr val="FFFFFF"/>
                </a:solidFill>
                <a:latin typeface="Verdana" pitchFamily="34" charset="0"/>
              </a:rPr>
              <a:t>∆ιατήρηση</a:t>
            </a:r>
            <a:r>
              <a:rPr lang="el-GR" altLang="en-US" sz="2200" dirty="0">
                <a:solidFill>
                  <a:srgbClr val="FFFFFF"/>
                </a:solidFill>
                <a:latin typeface="Verdana" pitchFamily="34" charset="0"/>
              </a:rPr>
              <a:t> του παραδοσιακού τρόπου καλλιέργειας της ελιάς και παραγωγής του ελαιολάδου</a:t>
            </a:r>
          </a:p>
        </p:txBody>
      </p:sp>
      <p:sp>
        <p:nvSpPr>
          <p:cNvPr id="23556" name="Line 4"/>
          <p:cNvSpPr>
            <a:spLocks noChangeShapeType="1"/>
          </p:cNvSpPr>
          <p:nvPr/>
        </p:nvSpPr>
        <p:spPr bwMode="auto">
          <a:xfrm>
            <a:off x="5808663" y="3141664"/>
            <a:ext cx="0" cy="504825"/>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fontAlgn="base">
              <a:spcBef>
                <a:spcPct val="0"/>
              </a:spcBef>
              <a:spcAft>
                <a:spcPct val="0"/>
              </a:spcAft>
            </a:pPr>
            <a:endParaRPr lang="el-GR">
              <a:solidFill>
                <a:srgbClr val="FFFFFF"/>
              </a:solidFill>
            </a:endParaRPr>
          </a:p>
        </p:txBody>
      </p:sp>
    </p:spTree>
    <p:extLst>
      <p:ext uri="{BB962C8B-B14F-4D97-AF65-F5344CB8AC3E}">
        <p14:creationId xmlns:p14="http://schemas.microsoft.com/office/powerpoint/2010/main" val="255902829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776288"/>
            <a:ext cx="7185025" cy="59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188914"/>
            <a:ext cx="7573962" cy="51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5"/>
          <p:cNvPicPr>
            <a:picLocks noChangeAspect="1" noChangeArrowheads="1"/>
          </p:cNvPicPr>
          <p:nvPr/>
        </p:nvPicPr>
        <p:blipFill>
          <a:blip r:embed="rId4"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954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052514"/>
            <a:ext cx="3833812"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981075"/>
            <a:ext cx="2533650"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3649663"/>
            <a:ext cx="3976687" cy="295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4" y="4005264"/>
            <a:ext cx="3932237" cy="238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1919288" y="188913"/>
            <a:ext cx="84375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l-GR" altLang="en-US" sz="2000" b="1" dirty="0" err="1">
                <a:solidFill>
                  <a:srgbClr val="FFFF00"/>
                </a:solidFill>
                <a:effectLst>
                  <a:outerShdw blurRad="38100" dist="38100" dir="2700000" algn="tl">
                    <a:srgbClr val="000000"/>
                  </a:outerShdw>
                </a:effectLst>
                <a:latin typeface="Verdana" pitchFamily="34" charset="0"/>
              </a:rPr>
              <a:t>Φαινολικές</a:t>
            </a:r>
            <a:r>
              <a:rPr lang="el-GR" altLang="en-US" sz="2000" b="1" dirty="0">
                <a:solidFill>
                  <a:srgbClr val="FFFF00"/>
                </a:solidFill>
                <a:effectLst>
                  <a:outerShdw blurRad="38100" dist="38100" dir="2700000" algn="tl">
                    <a:srgbClr val="000000"/>
                  </a:outerShdw>
                </a:effectLst>
                <a:latin typeface="Verdana" pitchFamily="34" charset="0"/>
              </a:rPr>
              <a:t> ενώσεις μεγάλου εμπορικού ενδιαφέροντος</a:t>
            </a:r>
            <a:endParaRPr lang="pt-BR" altLang="en-US" sz="2000" b="1" dirty="0">
              <a:solidFill>
                <a:srgbClr val="FFFF00"/>
              </a:solidFill>
              <a:effectLst>
                <a:outerShdw blurRad="38100" dist="38100" dir="2700000" algn="tl">
                  <a:srgbClr val="000000"/>
                </a:outerShdw>
              </a:effectLst>
              <a:latin typeface="Verdana" pitchFamily="34" charset="0"/>
            </a:endParaRPr>
          </a:p>
        </p:txBody>
      </p:sp>
      <p:pic>
        <p:nvPicPr>
          <p:cNvPr id="25607" name="Picture 5"/>
          <p:cNvPicPr>
            <a:picLocks noChangeAspect="1" noChangeArrowheads="1"/>
          </p:cNvPicPr>
          <p:nvPr/>
        </p:nvPicPr>
        <p:blipFill>
          <a:blip r:embed="rId6"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996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4" y="290514"/>
            <a:ext cx="8789987" cy="627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5"/>
          <p:cNvPicPr>
            <a:picLocks noChangeAspect="1" noChangeArrowheads="1"/>
          </p:cNvPicPr>
          <p:nvPr/>
        </p:nvPicPr>
        <p:blipFill>
          <a:blip r:embed="rId3"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725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168" y="2690336"/>
            <a:ext cx="9692640" cy="2246769"/>
          </a:xfrm>
          <a:prstGeom prst="rect">
            <a:avLst/>
          </a:prstGeom>
        </p:spPr>
        <p:txBody>
          <a:bodyPr wrap="square">
            <a:spAutoFit/>
          </a:bodyPr>
          <a:lstStyle/>
          <a:p>
            <a:r>
              <a:rPr lang="el-GR" sz="2800" b="1" dirty="0">
                <a:effectLst>
                  <a:outerShdw blurRad="38100" dist="38100" dir="2700000" algn="tl">
                    <a:srgbClr val="000000"/>
                  </a:outerShdw>
                </a:effectLst>
                <a:latin typeface="Comic Sans MS" pitchFamily="66" charset="0"/>
              </a:rPr>
              <a:t>Η ανάπτυξη Καινοτομιών αν και απαιτεί ποικίλους χρόνους ωρίμανσης μέχρι να αποδώσει εμφανώς θετικά αποτελέσματα</a:t>
            </a:r>
            <a:r>
              <a:rPr lang="en-US" sz="2800" b="1" dirty="0">
                <a:effectLst>
                  <a:outerShdw blurRad="38100" dist="38100" dir="2700000" algn="tl">
                    <a:srgbClr val="000000"/>
                  </a:outerShdw>
                </a:effectLst>
                <a:latin typeface="Comic Sans MS" pitchFamily="66" charset="0"/>
              </a:rPr>
              <a:t>, </a:t>
            </a:r>
            <a:r>
              <a:rPr lang="el-GR" sz="2800" b="1" dirty="0">
                <a:effectLst>
                  <a:outerShdw blurRad="38100" dist="38100" dir="2700000" algn="tl">
                    <a:srgbClr val="000000"/>
                  </a:outerShdw>
                </a:effectLst>
                <a:latin typeface="Comic Sans MS" pitchFamily="66" charset="0"/>
              </a:rPr>
              <a:t>αποτελεί όμως αναμφίβολα την βέλτιστη τεχνολογική επιλογή στους καιρούς της οικονομικής κρίσης που περνάμε </a:t>
            </a:r>
            <a:endParaRPr lang="el-GR" sz="2800" dirty="0"/>
          </a:p>
        </p:txBody>
      </p:sp>
      <p:sp>
        <p:nvSpPr>
          <p:cNvPr id="3" name="Rectangle 2"/>
          <p:cNvSpPr/>
          <p:nvPr/>
        </p:nvSpPr>
        <p:spPr>
          <a:xfrm>
            <a:off x="3215030" y="857750"/>
            <a:ext cx="4703532" cy="707886"/>
          </a:xfrm>
          <a:prstGeom prst="rect">
            <a:avLst/>
          </a:prstGeom>
        </p:spPr>
        <p:txBody>
          <a:bodyPr wrap="none">
            <a:spAutoFit/>
          </a:bodyPr>
          <a:lstStyle/>
          <a:p>
            <a:r>
              <a:rPr lang="el-GR" sz="4000" b="1" u="sng" dirty="0">
                <a:solidFill>
                  <a:srgbClr val="FFC000"/>
                </a:solidFill>
                <a:effectLst>
                  <a:outerShdw blurRad="38100" dist="38100" dir="2700000" algn="tl">
                    <a:srgbClr val="FFFFFF"/>
                  </a:outerShdw>
                </a:effectLst>
                <a:latin typeface="Comic Sans MS" pitchFamily="66" charset="0"/>
              </a:rPr>
              <a:t>ΣΥΜΠΕΡΑΣΜΑΤΑ</a:t>
            </a:r>
            <a:endParaRPr lang="el-GR" sz="4000" dirty="0">
              <a:solidFill>
                <a:srgbClr val="FFC000"/>
              </a:solidFill>
            </a:endParaRPr>
          </a:p>
        </p:txBody>
      </p:sp>
    </p:spTree>
    <p:extLst>
      <p:ext uri="{BB962C8B-B14F-4D97-AF65-F5344CB8AC3E}">
        <p14:creationId xmlns:p14="http://schemas.microsoft.com/office/powerpoint/2010/main" val="3783940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45688" y="3939159"/>
            <a:ext cx="47529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l-GR" altLang="en-US" sz="4800" b="1" dirty="0" smtClean="0">
                <a:solidFill>
                  <a:srgbClr val="FFFF00"/>
                </a:solidFill>
                <a:effectLst>
                  <a:outerShdw blurRad="38100" dist="38100" dir="2700000" algn="tl">
                    <a:srgbClr val="000000"/>
                  </a:outerShdw>
                </a:effectLst>
                <a:latin typeface="Verdana" pitchFamily="34" charset="0"/>
              </a:rPr>
              <a:t>Ευχαριστώ για την προσοχή σας</a:t>
            </a:r>
            <a:endParaRPr lang="pt-BR" altLang="en-US" sz="4800" b="1" dirty="0">
              <a:solidFill>
                <a:srgbClr val="FFFF00"/>
              </a:solidFill>
              <a:effectLst>
                <a:outerShdw blurRad="38100" dist="38100" dir="2700000" algn="tl">
                  <a:srgbClr val="000000"/>
                </a:outerShdw>
              </a:effectLst>
              <a:latin typeface="Verdana" pitchFamily="34" charset="0"/>
            </a:endParaRPr>
          </a:p>
        </p:txBody>
      </p:sp>
      <p:pic>
        <p:nvPicPr>
          <p:cNvPr id="29699" name="Picture 5"/>
          <p:cNvPicPr>
            <a:picLocks noChangeAspect="1" noChangeArrowheads="1"/>
          </p:cNvPicPr>
          <p:nvPr/>
        </p:nvPicPr>
        <p:blipFill>
          <a:blip r:embed="rId2" cstate="print">
            <a:lum bright="70000" contrast="-70000"/>
            <a:grayscl/>
            <a:extLst>
              <a:ext uri="{28A0092B-C50C-407E-A947-70E740481C1C}">
                <a14:useLocalDpi xmlns:a14="http://schemas.microsoft.com/office/drawing/2010/main" val="0"/>
              </a:ext>
            </a:extLst>
          </a:blip>
          <a:srcRect l="6767" r="14542"/>
          <a:stretch>
            <a:fillRect/>
          </a:stretch>
        </p:blipFill>
        <p:spPr bwMode="auto">
          <a:xfrm>
            <a:off x="9702800" y="5876925"/>
            <a:ext cx="763588" cy="755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56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792" y="382250"/>
            <a:ext cx="10634472" cy="5693866"/>
          </a:xfrm>
          <a:prstGeom prst="rect">
            <a:avLst/>
          </a:prstGeom>
        </p:spPr>
        <p:txBody>
          <a:bodyPr wrap="square">
            <a:spAutoFit/>
          </a:bodyPr>
          <a:lstStyle/>
          <a:p>
            <a:r>
              <a:rPr lang="el-GR" sz="2800" b="1" dirty="0">
                <a:solidFill>
                  <a:srgbClr val="FFFF00"/>
                </a:solidFill>
                <a:effectLst>
                  <a:outerShdw blurRad="38100" dist="38100" dir="2700000" algn="tl">
                    <a:srgbClr val="000000"/>
                  </a:outerShdw>
                </a:effectLst>
                <a:latin typeface="Comic Sans MS" pitchFamily="66" charset="0"/>
              </a:rPr>
              <a:t>ΙΙ. </a:t>
            </a:r>
            <a:r>
              <a:rPr lang="el-GR" sz="2800" b="1" dirty="0" smtClean="0">
                <a:solidFill>
                  <a:srgbClr val="FFFF00"/>
                </a:solidFill>
                <a:effectLst>
                  <a:outerShdw blurRad="38100" dist="38100" dir="2700000" algn="tl">
                    <a:srgbClr val="000000"/>
                  </a:outerShdw>
                </a:effectLst>
                <a:latin typeface="Comic Sans MS" pitchFamily="66" charset="0"/>
              </a:rPr>
              <a:t>Εμπόριο</a:t>
            </a:r>
          </a:p>
          <a:p>
            <a:r>
              <a:rPr lang="el-GR" sz="2800" b="1" dirty="0">
                <a:solidFill>
                  <a:srgbClr val="FFFF00"/>
                </a:solidFill>
                <a:effectLst>
                  <a:outerShdw blurRad="38100" dist="38100" dir="2700000" algn="tl">
                    <a:srgbClr val="000000"/>
                  </a:outerShdw>
                </a:effectLst>
                <a:latin typeface="Comic Sans MS" pitchFamily="66" charset="0"/>
              </a:rPr>
              <a:t/>
            </a:r>
            <a:br>
              <a:rPr lang="el-GR" sz="2800" b="1" dirty="0">
                <a:solidFill>
                  <a:srgbClr val="FFFF00"/>
                </a:solidFill>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Εισαγωγή οικολογικών προϊόντων στη σειρά των </a:t>
            </a:r>
            <a:r>
              <a:rPr lang="el-GR" sz="2800" b="1" dirty="0" smtClean="0">
                <a:effectLst>
                  <a:outerShdw blurRad="38100" dist="38100" dir="2700000" algn="tl">
                    <a:srgbClr val="000000"/>
                  </a:outerShdw>
                </a:effectLst>
                <a:latin typeface="Comic Sans MS" pitchFamily="66" charset="0"/>
              </a:rPr>
              <a:t>αγαθών</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Νέα είδη υπηρεσιών </a:t>
            </a:r>
            <a:r>
              <a:rPr lang="el-GR" sz="2800" b="1" dirty="0" smtClean="0">
                <a:effectLst>
                  <a:outerShdw blurRad="38100" dist="38100" dir="2700000" algn="tl">
                    <a:srgbClr val="000000"/>
                  </a:outerShdw>
                </a:effectLst>
                <a:latin typeface="Comic Sans MS" pitchFamily="66" charset="0"/>
              </a:rPr>
              <a:t>πιστοποίησης</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Εισαγωγή επιπρόσθετων υπηρεσιών: συνδυασμένες υπηρεσίες (π.χ. τεχνικές και συμβουλευτικές υπηρεσίες, εξέταση και πιστοποίηση υπηρεσιών</a:t>
            </a:r>
            <a:r>
              <a:rPr lang="el-GR" sz="2800" b="1" dirty="0" smtClean="0">
                <a:effectLst>
                  <a:outerShdw blurRad="38100" dist="38100" dir="2700000" algn="tl">
                    <a:srgbClr val="000000"/>
                  </a:outerShdw>
                </a:effectLst>
                <a:latin typeface="Comic Sans MS" pitchFamily="66" charset="0"/>
              </a:rPr>
              <a:t>)</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Πώληση απευθείας στον πελάτη - Ηλεκτρονική ανταλλαγή προϊόντων</a:t>
            </a:r>
            <a:br>
              <a:rPr lang="el-GR" sz="2800" b="1" dirty="0">
                <a:effectLst>
                  <a:outerShdw blurRad="38100" dist="38100" dir="2700000" algn="tl">
                    <a:srgbClr val="000000"/>
                  </a:outerShdw>
                </a:effectLst>
                <a:latin typeface="Comic Sans MS" pitchFamily="66" charset="0"/>
              </a:rPr>
            </a:br>
            <a:endParaRPr lang="el-GR" sz="2800" dirty="0"/>
          </a:p>
        </p:txBody>
      </p:sp>
    </p:spTree>
    <p:extLst>
      <p:ext uri="{BB962C8B-B14F-4D97-AF65-F5344CB8AC3E}">
        <p14:creationId xmlns:p14="http://schemas.microsoft.com/office/powerpoint/2010/main" val="2060711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248" y="533460"/>
            <a:ext cx="10762488" cy="6555641"/>
          </a:xfrm>
          <a:prstGeom prst="rect">
            <a:avLst/>
          </a:prstGeom>
        </p:spPr>
        <p:txBody>
          <a:bodyPr wrap="square">
            <a:spAutoFit/>
          </a:bodyPr>
          <a:lstStyle/>
          <a:p>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Μείωση ενεργειακού «αποτυπώματος» παραγωγικών </a:t>
            </a:r>
            <a:r>
              <a:rPr lang="el-GR" sz="2800" b="1" dirty="0" smtClean="0">
                <a:effectLst>
                  <a:outerShdw blurRad="38100" dist="38100" dir="2700000" algn="tl">
                    <a:srgbClr val="000000"/>
                  </a:outerShdw>
                </a:effectLst>
                <a:latin typeface="Comic Sans MS" pitchFamily="66" charset="0"/>
              </a:rPr>
              <a:t>διαδικασιών</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Μέθοδοι εντοπισμού και ελέγχου των φορτίων</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Comic Sans MS" pitchFamily="66" charset="0"/>
              </a:rPr>
              <a:t>Ψηφιακός χειρισμός </a:t>
            </a:r>
            <a:r>
              <a:rPr lang="el-GR" sz="2800" b="1" dirty="0" smtClean="0">
                <a:effectLst>
                  <a:outerShdw blurRad="38100" dist="38100" dir="2700000" algn="tl">
                    <a:srgbClr val="000000"/>
                  </a:outerShdw>
                </a:effectLst>
                <a:latin typeface="Comic Sans MS" pitchFamily="66" charset="0"/>
              </a:rPr>
              <a:t>προϊόντων</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Εισαγωγή καναλιών άμεσης </a:t>
            </a:r>
            <a:r>
              <a:rPr lang="el-GR" sz="2800" b="1" dirty="0" err="1">
                <a:effectLst>
                  <a:outerShdw blurRad="38100" dist="38100" dir="2700000" algn="tl">
                    <a:srgbClr val="000000"/>
                  </a:outerShdw>
                </a:effectLst>
                <a:latin typeface="Comic Sans MS" pitchFamily="66" charset="0"/>
              </a:rPr>
              <a:t>επανατροφοδότησης</a:t>
            </a:r>
            <a:r>
              <a:rPr lang="el-GR" sz="2800" b="1" dirty="0">
                <a:effectLst>
                  <a:outerShdw blurRad="38100" dist="38100" dir="2700000" algn="tl">
                    <a:srgbClr val="000000"/>
                  </a:outerShdw>
                </a:effectLst>
                <a:latin typeface="Comic Sans MS" pitchFamily="66" charset="0"/>
              </a:rPr>
              <a:t> μεταξύ </a:t>
            </a:r>
            <a:r>
              <a:rPr lang="el-GR" sz="2800" b="1" dirty="0" smtClean="0">
                <a:effectLst>
                  <a:outerShdw blurRad="38100" dist="38100" dir="2700000" algn="tl">
                    <a:srgbClr val="000000"/>
                  </a:outerShdw>
                </a:effectLst>
                <a:latin typeface="Comic Sans MS" pitchFamily="66" charset="0"/>
              </a:rPr>
              <a:t>πελάτη-παραγωγού</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Ηλεκτρονικοί κατάλογοι (π.χ. σε οπτικούς δίσκους</a:t>
            </a:r>
            <a:r>
              <a:rPr lang="el-GR" sz="2800" b="1" dirty="0" smtClean="0">
                <a:effectLst>
                  <a:outerShdw blurRad="38100" dist="38100" dir="2700000" algn="tl">
                    <a:srgbClr val="000000"/>
                  </a:outerShdw>
                </a:effectLst>
                <a:latin typeface="Comic Sans MS" pitchFamily="66" charset="0"/>
              </a:rPr>
              <a:t>)</a:t>
            </a:r>
          </a:p>
          <a:p>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a:t>
            </a:r>
            <a:r>
              <a:rPr lang="el-GR" sz="2800" b="1" dirty="0">
                <a:effectLst>
                  <a:outerShdw blurRad="38100" dist="38100" dir="2700000" algn="tl">
                    <a:srgbClr val="000000"/>
                  </a:outerShdw>
                </a:effectLst>
                <a:latin typeface="Comic Sans MS" pitchFamily="66" charset="0"/>
              </a:rPr>
              <a:t>Κέντρα εξυπηρέτησης πελατών για συντονισμό όλων των απαιτήσεων των πελατών</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Comic Sans MS" pitchFamily="66" charset="0"/>
              </a:rPr>
              <a:t/>
            </a:r>
            <a:br>
              <a:rPr lang="el-GR" sz="2800" b="1" dirty="0">
                <a:effectLst>
                  <a:outerShdw blurRad="38100" dist="38100" dir="2700000" algn="tl">
                    <a:srgbClr val="000000"/>
                  </a:outerShdw>
                </a:effectLst>
                <a:latin typeface="Comic Sans MS" pitchFamily="66" charset="0"/>
              </a:rPr>
            </a:br>
            <a:endParaRPr lang="el-GR" sz="2800" dirty="0"/>
          </a:p>
        </p:txBody>
      </p:sp>
    </p:spTree>
    <p:extLst>
      <p:ext uri="{BB962C8B-B14F-4D97-AF65-F5344CB8AC3E}">
        <p14:creationId xmlns:p14="http://schemas.microsoft.com/office/powerpoint/2010/main" val="168571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032" y="288126"/>
            <a:ext cx="11039856" cy="6555641"/>
          </a:xfrm>
          <a:prstGeom prst="rect">
            <a:avLst/>
          </a:prstGeom>
        </p:spPr>
        <p:txBody>
          <a:bodyPr wrap="square">
            <a:spAutoFit/>
          </a:bodyPr>
          <a:lstStyle/>
          <a:p>
            <a:r>
              <a:rPr lang="el-GR" sz="2800" b="1" dirty="0">
                <a:solidFill>
                  <a:srgbClr val="FFFF00"/>
                </a:solidFill>
                <a:effectLst>
                  <a:outerShdw blurRad="38100" dist="38100" dir="2700000" algn="tl">
                    <a:srgbClr val="000000"/>
                  </a:outerShdw>
                </a:effectLst>
                <a:latin typeface="Comic Sans MS" pitchFamily="66" charset="0"/>
              </a:rPr>
              <a:t>ΙΙΙ. Άλλες περιπτώσεις </a:t>
            </a:r>
            <a:r>
              <a:rPr lang="el-GR" sz="2800" b="1" dirty="0" smtClean="0">
                <a:solidFill>
                  <a:srgbClr val="FFFF00"/>
                </a:solidFill>
                <a:effectLst>
                  <a:outerShdw blurRad="38100" dist="38100" dir="2700000" algn="tl">
                    <a:srgbClr val="000000"/>
                  </a:outerShdw>
                </a:effectLst>
                <a:latin typeface="Comic Sans MS" pitchFamily="66" charset="0"/>
              </a:rPr>
              <a:t>Καινοτομίας</a:t>
            </a:r>
          </a:p>
          <a:p>
            <a:r>
              <a:rPr lang="el-GR" sz="2800" dirty="0">
                <a:solidFill>
                  <a:srgbClr val="FFFF00"/>
                </a:solidFill>
                <a:effectLst>
                  <a:outerShdw blurRad="38100" dist="38100" dir="2700000" algn="tl">
                    <a:srgbClr val="000000"/>
                  </a:outerShdw>
                </a:effectLst>
                <a:latin typeface="Comic Sans MS" pitchFamily="66" charset="0"/>
              </a:rPr>
              <a:t/>
            </a:r>
            <a:br>
              <a:rPr lang="el-GR" sz="2800" dirty="0">
                <a:solidFill>
                  <a:srgbClr val="FFFF00"/>
                </a:solidFill>
                <a:effectLst>
                  <a:outerShdw blurRad="38100" dist="38100" dir="2700000" algn="tl">
                    <a:srgbClr val="000000"/>
                  </a:outerShdw>
                </a:effectLst>
                <a:latin typeface="Comic Sans MS" pitchFamily="66" charset="0"/>
              </a:rPr>
            </a:br>
            <a:r>
              <a:rPr lang="el-GR" sz="2400" dirty="0" smtClean="0">
                <a:solidFill>
                  <a:srgbClr val="FFFF00"/>
                </a:solidFill>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Ανάπτυξη </a:t>
            </a:r>
            <a:r>
              <a:rPr lang="el-GR" sz="2800" b="1" dirty="0">
                <a:effectLst>
                  <a:outerShdw blurRad="38100" dist="38100" dir="2700000" algn="tl">
                    <a:srgbClr val="000000"/>
                  </a:outerShdw>
                </a:effectLst>
                <a:latin typeface="Comic Sans MS" pitchFamily="66" charset="0"/>
              </a:rPr>
              <a:t>εφαρμογών λογισμικού για καινοτόμες εφαρμογές </a:t>
            </a:r>
            <a:r>
              <a:rPr lang="el-GR" sz="2800" b="1" dirty="0" smtClean="0">
                <a:effectLst>
                  <a:outerShdw blurRad="38100" dist="38100" dir="2700000" algn="tl">
                    <a:srgbClr val="000000"/>
                  </a:outerShdw>
                </a:effectLst>
                <a:latin typeface="Comic Sans MS" pitchFamily="66" charset="0"/>
              </a:rPr>
              <a:t>                (</a:t>
            </a:r>
            <a:r>
              <a:rPr lang="el-GR" sz="2800" b="1" dirty="0">
                <a:effectLst>
                  <a:outerShdw blurRad="38100" dist="38100" dir="2700000" algn="tl">
                    <a:srgbClr val="000000"/>
                  </a:outerShdw>
                </a:effectLst>
                <a:latin typeface="Comic Sans MS" pitchFamily="66" charset="0"/>
              </a:rPr>
              <a:t>π.χ. αγροτικό τομέα)</a:t>
            </a:r>
            <a:br>
              <a:rPr lang="el-GR" sz="2800" b="1" dirty="0">
                <a:effectLst>
                  <a:outerShdw blurRad="38100" dist="38100" dir="2700000" algn="tl">
                    <a:srgbClr val="000000"/>
                  </a:outerShdw>
                </a:effectLst>
                <a:latin typeface="Comic Sans MS" pitchFamily="66" charset="0"/>
              </a:rPr>
            </a:b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Ανάπτυξη </a:t>
            </a:r>
            <a:r>
              <a:rPr lang="el-GR" sz="2800" b="1" dirty="0">
                <a:effectLst>
                  <a:outerShdw blurRad="38100" dist="38100" dir="2700000" algn="tl">
                    <a:srgbClr val="000000"/>
                  </a:outerShdw>
                </a:effectLst>
                <a:latin typeface="Comic Sans MS" pitchFamily="66" charset="0"/>
              </a:rPr>
              <a:t>ευέλικτου και φιλικού προς το χρήστη λογισμικού</a:t>
            </a:r>
            <a:br>
              <a:rPr lang="el-GR" sz="2800" b="1" dirty="0">
                <a:effectLst>
                  <a:outerShdw blurRad="38100" dist="38100" dir="2700000" algn="tl">
                    <a:srgbClr val="000000"/>
                  </a:outerShdw>
                </a:effectLst>
                <a:latin typeface="Comic Sans MS" pitchFamily="66" charset="0"/>
              </a:rPr>
            </a:b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Υπηρεσίες </a:t>
            </a:r>
            <a:r>
              <a:rPr lang="el-GR" sz="2800" b="1" dirty="0">
                <a:effectLst>
                  <a:outerShdw blurRad="38100" dist="38100" dir="2700000" algn="tl">
                    <a:srgbClr val="000000"/>
                  </a:outerShdw>
                </a:effectLst>
                <a:latin typeface="Comic Sans MS" pitchFamily="66" charset="0"/>
              </a:rPr>
              <a:t>βιομηχανικού σχεδιασμού πρωτότυπου προϊόντος / διεργασίας / παροχής υπηρεσίας.</a:t>
            </a:r>
            <a:br>
              <a:rPr lang="el-GR" sz="2800" b="1" dirty="0">
                <a:effectLst>
                  <a:outerShdw blurRad="38100" dist="38100" dir="2700000" algn="tl">
                    <a:srgbClr val="000000"/>
                  </a:outerShdw>
                </a:effectLst>
                <a:latin typeface="Comic Sans MS" pitchFamily="66" charset="0"/>
              </a:rPr>
            </a:b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Ανάπτυξη </a:t>
            </a:r>
            <a:r>
              <a:rPr lang="el-GR" sz="2800" b="1" dirty="0">
                <a:effectLst>
                  <a:outerShdw blurRad="38100" dist="38100" dir="2700000" algn="tl">
                    <a:srgbClr val="000000"/>
                  </a:outerShdw>
                </a:effectLst>
                <a:latin typeface="Comic Sans MS" pitchFamily="66" charset="0"/>
              </a:rPr>
              <a:t>και παροχή υπηρεσιών προσομοίωσης και </a:t>
            </a:r>
            <a:r>
              <a:rPr lang="el-GR" sz="2800" b="1" dirty="0" err="1">
                <a:effectLst>
                  <a:outerShdw blurRad="38100" dist="38100" dir="2700000" algn="tl">
                    <a:srgbClr val="000000"/>
                  </a:outerShdw>
                </a:effectLst>
                <a:latin typeface="Comic Sans MS" pitchFamily="66" charset="0"/>
              </a:rPr>
              <a:t>μοντελοποίησης</a:t>
            </a:r>
            <a:r>
              <a:rPr lang="el-GR" sz="2800" b="1" dirty="0">
                <a:effectLst>
                  <a:outerShdw blurRad="38100" dist="38100" dir="2700000" algn="tl">
                    <a:srgbClr val="000000"/>
                  </a:outerShdw>
                </a:effectLst>
                <a:latin typeface="Comic Sans MS" pitchFamily="66" charset="0"/>
              </a:rPr>
              <a:t>.</a:t>
            </a:r>
            <a:br>
              <a:rPr lang="el-GR" sz="2800" b="1" dirty="0">
                <a:effectLst>
                  <a:outerShdw blurRad="38100" dist="38100" dir="2700000" algn="tl">
                    <a:srgbClr val="000000"/>
                  </a:outerShdw>
                </a:effectLst>
                <a:latin typeface="Comic Sans MS" pitchFamily="66" charset="0"/>
              </a:rPr>
            </a:b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Παροχή </a:t>
            </a:r>
            <a:r>
              <a:rPr lang="el-GR" sz="2800" b="1" dirty="0">
                <a:effectLst>
                  <a:outerShdw blurRad="38100" dist="38100" dir="2700000" algn="tl">
                    <a:srgbClr val="000000"/>
                  </a:outerShdw>
                </a:effectLst>
                <a:latin typeface="Comic Sans MS" pitchFamily="66" charset="0"/>
              </a:rPr>
              <a:t>νέων εφαρμογών και προγραμμάτων πολυμέσων</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Εφαρμογές </a:t>
            </a:r>
            <a:r>
              <a:rPr lang="el-GR" sz="2800" b="1" dirty="0">
                <a:effectLst>
                  <a:outerShdw blurRad="38100" dist="38100" dir="2700000" algn="tl">
                    <a:srgbClr val="000000"/>
                  </a:outerShdw>
                </a:effectLst>
                <a:latin typeface="Comic Sans MS" pitchFamily="66" charset="0"/>
              </a:rPr>
              <a:t>εκπαίδευσης εξ αποστάσεως</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Εφαρμογές </a:t>
            </a:r>
            <a:r>
              <a:rPr lang="el-GR" sz="2800" b="1" dirty="0">
                <a:effectLst>
                  <a:outerShdw blurRad="38100" dist="38100" dir="2700000" algn="tl">
                    <a:srgbClr val="000000"/>
                  </a:outerShdw>
                </a:effectLst>
                <a:latin typeface="Comic Sans MS" pitchFamily="66" charset="0"/>
              </a:rPr>
              <a:t>τηλεματικής  και ψηφιακών συστημάτων μετάδοσης.</a:t>
            </a:r>
            <a:br>
              <a:rPr lang="el-GR" sz="2800" b="1" dirty="0">
                <a:effectLst>
                  <a:outerShdw blurRad="38100" dist="38100" dir="2700000" algn="tl">
                    <a:srgbClr val="000000"/>
                  </a:outerShdw>
                </a:effectLst>
                <a:latin typeface="Comic Sans MS" pitchFamily="66" charset="0"/>
              </a:rPr>
            </a:br>
            <a:r>
              <a:rPr lang="el-GR" sz="2800" b="1" dirty="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Arial" charset="0"/>
              </a:rPr>
              <a:t>      </a:t>
            </a:r>
            <a:r>
              <a:rPr lang="el-GR" sz="2800" b="1" dirty="0" smtClean="0">
                <a:effectLst>
                  <a:outerShdw blurRad="38100" dist="38100" dir="2700000" algn="tl">
                    <a:srgbClr val="000000"/>
                  </a:outerShdw>
                </a:effectLst>
                <a:latin typeface="Comic Sans MS" pitchFamily="66" charset="0"/>
              </a:rPr>
              <a:t>Εφαρμογές </a:t>
            </a:r>
            <a:r>
              <a:rPr lang="el-GR" sz="2800" b="1" dirty="0">
                <a:effectLst>
                  <a:outerShdw blurRad="38100" dist="38100" dir="2700000" algn="tl">
                    <a:srgbClr val="000000"/>
                  </a:outerShdw>
                </a:effectLst>
                <a:latin typeface="Comic Sans MS" pitchFamily="66" charset="0"/>
              </a:rPr>
              <a:t>τηλεϊατρικής</a:t>
            </a:r>
            <a:br>
              <a:rPr lang="el-GR" sz="2800" b="1" dirty="0">
                <a:effectLst>
                  <a:outerShdw blurRad="38100" dist="38100" dir="2700000" algn="tl">
                    <a:srgbClr val="000000"/>
                  </a:outerShdw>
                </a:effectLst>
                <a:latin typeface="Comic Sans MS" pitchFamily="66" charset="0"/>
              </a:rPr>
            </a:br>
            <a:endParaRPr lang="el-GR" sz="2800" dirty="0"/>
          </a:p>
        </p:txBody>
      </p:sp>
    </p:spTree>
    <p:extLst>
      <p:ext uri="{BB962C8B-B14F-4D97-AF65-F5344CB8AC3E}">
        <p14:creationId xmlns:p14="http://schemas.microsoft.com/office/powerpoint/2010/main" val="34082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Ροή">
  <a:themeElements>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Ροή">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Ροή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Ροή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Ροή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Ροή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Ροή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Ροή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Ροή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Ροή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Ροή">
  <a:themeElements>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Ροή">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οή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Ροή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Ροή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Ροή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Ροή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Ροή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Ροή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Ροή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Ροή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1201</Words>
  <Application>Microsoft Office PowerPoint</Application>
  <PresentationFormat>Widescreen</PresentationFormat>
  <Paragraphs>361</Paragraphs>
  <Slides>68</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68</vt:i4>
      </vt:variant>
    </vt:vector>
  </HeadingPairs>
  <TitlesOfParts>
    <vt:vector size="80" baseType="lpstr">
      <vt:lpstr>Arial</vt:lpstr>
      <vt:lpstr>Bookman Old Style</vt:lpstr>
      <vt:lpstr>Calibri</vt:lpstr>
      <vt:lpstr>Comic Sans MS</vt:lpstr>
      <vt:lpstr>Garamond</vt:lpstr>
      <vt:lpstr>Times New Roman</vt:lpstr>
      <vt:lpstr>Verdana</vt:lpstr>
      <vt:lpstr>Wingdings</vt:lpstr>
      <vt:lpstr>Ροή</vt:lpstr>
      <vt:lpstr>1_Ροή</vt:lpstr>
      <vt:lpstr>Photo Editor Photo</vt:lpstr>
      <vt:lpstr>CorelDRAW</vt:lpstr>
      <vt:lpstr>PowerPoint Presentation</vt:lpstr>
      <vt:lpstr>ΚΑΙΝΟΤΟΜΙΑ:</vt:lpstr>
      <vt:lpstr>A. Τεχνολογική Καινοτομία</vt:lpstr>
      <vt:lpstr>Β. Μη Τεχνολογική Καινοτομία</vt:lpstr>
      <vt:lpstr>PowerPoint Presentation</vt:lpstr>
      <vt:lpstr>PowerPoint Presentation</vt:lpstr>
      <vt:lpstr>PowerPoint Presentation</vt:lpstr>
      <vt:lpstr>PowerPoint Presentation</vt:lpstr>
      <vt:lpstr>PowerPoint Presentation</vt:lpstr>
      <vt:lpstr> ΕΥΚΑΙΡΙΕΣ ΚΑΙ ΑΝΑΣΤΑΛΤΙΚΟΙ ΠΑΡΑΓΟΝΤΕΣ </vt:lpstr>
      <vt:lpstr>ΑΝΑΣΤΑΛΤΙΚΟΙ ΠΑΡΑΓΟΝΤΕΣ</vt:lpstr>
      <vt:lpstr>PowerPoint Presentation</vt:lpstr>
      <vt:lpstr>Το Ελληνικό Σύστημα Καινοτομίας χαρακτηρίζεται από:</vt:lpstr>
      <vt:lpstr>Προβλήματα Ανάπτυξης Περιβαλλοντικής Καινοτομίας στην Ελλάδα</vt:lpstr>
      <vt:lpstr>PowerPoint Presentation</vt:lpstr>
      <vt:lpstr>PowerPoint Presentation</vt:lpstr>
      <vt:lpstr>Σύνθεση απορριμμάτων</vt:lpstr>
      <vt:lpstr>Σύνθεση απορριμμάτων</vt:lpstr>
      <vt:lpstr>Σύνθεση απορριμμάτων</vt:lpstr>
      <vt:lpstr>Σύνθεση απορριμμάτων</vt:lpstr>
      <vt:lpstr>Σύνθεση απορριμμάτων</vt:lpstr>
      <vt:lpstr>Σύνθεση απορριμμάτων</vt:lpstr>
      <vt:lpstr>ΜΕΘΟΔΟΙ ΔΙΑΘΕΣΗΣ &amp; ΑΞΙΟΠΟΙΗΣΗΣ ΑΠΟΡΡΙΜΜΑΤΩΝ</vt:lpstr>
      <vt:lpstr>ΜΕΘΟΔΟΙ ΔΙΑΘΕΣΗΣ &amp; ΑΞΙΟΠΟΙΗΣΗΣ ΑΠΟΡΡΙΜΜΑΤΩΝ</vt:lpstr>
      <vt:lpstr>ΜΕΘΟΔΟΙ ΔΙΑΘΕΣΗΣ &amp; ΑΞΙΟΠΟΙΗΣΗΣ ΑΠΟΡΡΙΜΜΑΤΩΝ</vt:lpstr>
      <vt:lpstr>Βαρέα μέταλλα στη κομπόστα, ppm</vt:lpstr>
      <vt:lpstr>ΜΕΘΟΔΟΙ ΔΙΑΘΕΣΗΣ &amp; ΑΞΙΟΠΟΙΗΣΗΣ ΑΠΟΡΡΙΜΜΑΤΩΝ</vt:lpstr>
      <vt:lpstr>ΜΕΘΟΔΟΙ ΔΙΑΘΕΣΗΣ &amp; ΑΞΙΟΠΟΙΗΣΗΣ ΑΠΟΡΡΙΜΜΑΤΩΝ</vt:lpstr>
      <vt:lpstr>Προσομοίωση εφαρμογής της μεθόδου Α στα απορρίμματα της Αττικής</vt:lpstr>
      <vt:lpstr>Προσομοίωση εφαρμογής της μεθόδου Β στα απορρίμματα της Αττικής</vt:lpstr>
      <vt:lpstr>Προσομοίωση εφαρμογής της μεθόδου Γ στα απορρίμματα της Αττικής</vt:lpstr>
      <vt:lpstr>Προσομοίωση εφαρμογής της μεθόδου Δ στα απορρίμματα της Αττικής</vt:lpstr>
      <vt:lpstr>Προσομοίωση εφαρμογής της μεθόδου Ε στα απορρίμματα της Αττικής</vt:lpstr>
      <vt:lpstr>Εκπομπή Υδρατμών στο Περιβάλλον</vt:lpstr>
      <vt:lpstr>Ανεξέλεγκτη εκπομπή θερμότητας στο περιβάλλον</vt:lpstr>
      <vt:lpstr>Παραγωγή περίσσειας εκμεταλεύσιμης θερμότητας</vt:lpstr>
      <vt:lpstr>Δυνατότητα παραγωγής ηλεκτρικής ενέργειας</vt:lpstr>
      <vt:lpstr>Λειτουργικό κόστος με (σειρά 2) ή άνευ (σειρά 1) αποπληρωμής του παγίου κεφαλαίου</vt:lpstr>
      <vt:lpstr>Ετήσια αναγκαία έκταση χρήσης</vt:lpstr>
      <vt:lpstr>Ταφή απορριμμάτων</vt:lpstr>
      <vt:lpstr>Προϊόντα ανακύκλωσης ή προϊόντα μεταποίησης</vt:lpstr>
      <vt:lpstr>Πάγιο κόστος εγκαταστάσεων (1998)</vt:lpstr>
      <vt:lpstr>Παραγωγή αερίων ρύπων</vt:lpstr>
      <vt:lpstr>Χρήση νερού (σειρά 2) και παραγωγή υγρών αποβλήτων (σειρά 2)</vt:lpstr>
      <vt:lpstr>Συμβολή των παραγομένων αέριων ρύπων στο φαινόμενο του θερμοκηπίου</vt:lpstr>
      <vt:lpstr>Πολυκριτηριακή επιλογή μεθόδου</vt:lpstr>
      <vt:lpstr>PowerPoint Presentation</vt:lpstr>
      <vt:lpstr>PowerPoint Presentation</vt:lpstr>
      <vt:lpstr>Ευρωπαϊκή παραγωγή ελαιολάδου</vt:lpstr>
      <vt:lpstr>PowerPoint Presentation</vt:lpstr>
      <vt:lpstr>Παρούσα κατάσταση στην Ελλάδα</vt:lpstr>
      <vt:lpstr>Το μέλλον του Ελαιολάδου στην ΕΕ</vt:lpstr>
      <vt:lpstr>Περιβαλλοντικές επιπτώσεις από την  παραγωγή του ελαιολάδου</vt:lpstr>
      <vt:lpstr>Χαρακτηριστικά υγρών αποβλήτων</vt:lpstr>
      <vt:lpstr>Εξατμισιοδεξαμενη – Ελληνική λύση</vt:lpstr>
      <vt:lpstr>Ελληνική λύση</vt:lpstr>
      <vt:lpstr>Βασική ιδέα της «καθαρής» και αειφόρου ανάπτυξης του ελαιολάδου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Apostolos Vlyssides</dc:creator>
  <cp:lastModifiedBy>Apostolos Vlyssides</cp:lastModifiedBy>
  <cp:revision>32</cp:revision>
  <dcterms:created xsi:type="dcterms:W3CDTF">2016-01-21T17:10:27Z</dcterms:created>
  <dcterms:modified xsi:type="dcterms:W3CDTF">2016-01-22T05:34:55Z</dcterms:modified>
</cp:coreProperties>
</file>