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0" r:id="rId4"/>
    <p:sldId id="264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3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65414-92E2-4768-AEBD-A649C0FF8535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0EF7F-28F0-475C-8012-48333ADD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4099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1185863" y="4787900"/>
            <a:ext cx="5407025" cy="38258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85725" indent="-85725" eaLnBrk="1">
              <a:lnSpc>
                <a:spcPct val="93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en-US" smtClean="0">
                <a:latin typeface="Arial" panose="020B0604020202020204" pitchFamily="34" charset="0"/>
                <a:ea typeface="msgothic" charset="0"/>
                <a:cs typeface="msgothic" charset="0"/>
              </a:rPr>
              <a:t>Fig. 2. R&amp;D spending by country in 2011 by percent of GDP and percent of population who are scientists and engineers.The size of the circles show the country's total R&amp;D spending.</a:t>
            </a:r>
          </a:p>
        </p:txBody>
      </p:sp>
    </p:spTree>
    <p:extLst>
      <p:ext uri="{BB962C8B-B14F-4D97-AF65-F5344CB8AC3E}">
        <p14:creationId xmlns:p14="http://schemas.microsoft.com/office/powerpoint/2010/main" val="144971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85468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8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7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2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4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6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7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8912B-E73F-4E50-AA07-E3EDB6A6C1AB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FBEE3-BF80-4E0A-A704-162AE8E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3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3198023"/>
            <a:ext cx="7529127" cy="1618230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ΣΕΕ Αττικής:</a:t>
            </a:r>
            <a:br>
              <a:rPr lang="el-GR" sz="4000" b="1" dirty="0" smtClean="0">
                <a:solidFill>
                  <a:srgbClr val="FF0000"/>
                </a:solidFill>
              </a:rPr>
            </a:br>
            <a:r>
              <a:rPr lang="el-GR" sz="4000" b="1" dirty="0" smtClean="0">
                <a:solidFill>
                  <a:srgbClr val="FF0000"/>
                </a:solidFill>
              </a:rPr>
              <a:t>Στρατηγική, Στόχοι, Προτεραιότητες, Πρόγραμμα Δράσης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29207" y="5738327"/>
            <a:ext cx="8397551" cy="88174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l-GR" sz="2000" b="1" dirty="0" smtClean="0"/>
              <a:t>Γ. Σταμπουλής</a:t>
            </a:r>
          </a:p>
          <a:p>
            <a:pPr>
              <a:spcBef>
                <a:spcPts val="0"/>
              </a:spcBef>
            </a:pPr>
            <a:r>
              <a:rPr lang="el-GR" sz="2000" b="1" dirty="0" smtClean="0"/>
              <a:t>Τμήμα Οικονομικών Επιστημών</a:t>
            </a:r>
            <a:r>
              <a:rPr lang="en-US" sz="2000" b="1" dirty="0" smtClean="0"/>
              <a:t>, </a:t>
            </a:r>
            <a:r>
              <a:rPr lang="el-GR" sz="2000" b="1" dirty="0" smtClean="0"/>
              <a:t>Πανεπιστήμιο Θεσσαλίας</a:t>
            </a:r>
            <a:endParaRPr lang="en-US" sz="2000" b="1" dirty="0"/>
          </a:p>
        </p:txBody>
      </p:sp>
      <p:pic>
        <p:nvPicPr>
          <p:cNvPr id="4098" name="Picture 2" descr="ΕΠΙΧΕΙΡΗΜΑΤΙΚΗ ΑΝΑΚΑΛΥΨΗ: ΠΟΛΙΤΙΣΜΟΣ,ΤΟΥΡΙΣΜ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4453"/>
            <a:ext cx="8857796" cy="23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3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910300"/>
              </p:ext>
            </p:extLst>
          </p:nvPr>
        </p:nvGraphicFramePr>
        <p:xfrm>
          <a:off x="332509" y="1942223"/>
          <a:ext cx="8530938" cy="4283561"/>
        </p:xfrm>
        <a:graphic>
          <a:graphicData uri="http://schemas.openxmlformats.org/drawingml/2006/table">
            <a:tbl>
              <a:tblPr bandRow="1"/>
              <a:tblGrid>
                <a:gridCol w="2123308"/>
                <a:gridCol w="6407630"/>
              </a:tblGrid>
              <a:tr h="381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1466339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εφαρμογών ΤΠΕ ψηφιακού και αλληλεπιδραστικού περιεχομένου και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υπηρεσιών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.1.Ι-ΙΙΙ: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έργων ανάπτυξης καινοτόμων προϊόντων και υπηρεσιών ΤΠΕ, από νεοφυείς και υφιστάμενες επιχειρήσεις, στο πλαίσιο προσκλήσεων προμηθειών φορέων του Δημοσίου (ΤΑ, ΝΠΔΔ, ΝΠΙΔ κοκ) - </a:t>
                      </a:r>
                      <a:r>
                        <a:rPr lang="el-GR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καινοτόμες προμήθειες, 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επιδεικτικά, πιλοτικά έργα και έργα </a:t>
                      </a:r>
                      <a:r>
                        <a:rPr lang="el-GR" sz="16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φάροι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-ΙΙΙ: Ανάπτυξη εφαρμογών ΤΠΕ ψηφιακού και αλληλεπιδραστικού περιεχομένου και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λειτουργίας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Κουπόνια καινοτομίας για επιχειρήσεις ΤΠΕ που συμμετέχουν στις δράσεις 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.1.Ι_ΙΙΙ, 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.2.Ι-ΙΙΙ, 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l-GR" sz="16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Επιχειρηματικές υποτροφίες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για πλήρη απασχόληση για μέλη επιχειρηματικών ομάδων ΤΠΕ της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Δράσης 2.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l-GR" sz="16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4"/>
          <p:cNvSpPr txBox="1"/>
          <p:nvPr/>
        </p:nvSpPr>
        <p:spPr>
          <a:xfrm>
            <a:off x="278674" y="175143"/>
            <a:ext cx="8630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 2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Ενίσχυση των εφαρμογών ΤΠΕ στον τομέα της ηλεκτρονικής διακυβέρνησης, της ηλεκτρονικής μάθησης, της ηλεκτρονικής ένταξης, του ηλεκτρονικού πολιτισμού και της ηλεκτρονικής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υγείας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874824"/>
              </p:ext>
            </p:extLst>
          </p:nvPr>
        </p:nvGraphicFramePr>
        <p:xfrm>
          <a:off x="113410" y="837155"/>
          <a:ext cx="8873836" cy="5893255"/>
        </p:xfrm>
        <a:graphic>
          <a:graphicData uri="http://schemas.openxmlformats.org/drawingml/2006/table">
            <a:tbl>
              <a:tblPr bandRow="1"/>
              <a:tblGrid>
                <a:gridCol w="2313708"/>
                <a:gridCol w="6560128"/>
              </a:tblGrid>
              <a:tr h="361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645284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None/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Δομές διαχείρισης, κινητοποίησης (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animation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δικτύωσης και πύκνωσης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οικοσυστήματος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.1: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Ενίσχυση για την ίδρυση και λειτουργία Εκκολαπτηρίων και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Θερμοκοιτίδων εκτός των ΕΚ και ΑΕΙ της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Αττικής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.2: 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Προγράμματα, υποστήριξης, εκπαίδευσης και κατάρτισης και δικτύωσης προσωπικού δομών κινητοποίησης και μελών των δικτύων τους (μεντόρων, επιχειρηματικών αγγέλων κλπ.)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63">
                <a:tc rowSpan="6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δημιουργίας και ανάπτυξης νεοφυών επιχειρήσεων (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ups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.3: 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επιχειρηματικών ομάδων στο στάδιο εκκόλαψης (με αξιοποίηση επιχειρηματικών υποτροφιών και κουπονιών καινοτομίας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.4.Ι-ΙΙΙ: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της ίδρυσης και ανάπτυξης νεοφυών επιχειρήσεων για την υλοποίηση του επιχειρηματικού σχεδίου τους για 1-2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έτη (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με αξιοποίηση κουπονιών καινοτομίας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.5: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Επιχειρηματικές υποτροφίες (από ΕΚΤ) για μέλη επιχειρηματικών ομάδων των Δράσεων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.6: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Κουπόνια καινοτομίας για επιχειρήσεις των δράσεων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.3,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.4,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 και 3.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.10.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.7 Ι-ΙΙΙ: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Δραστηριότητες προσέλκυσης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βράβευσης καινοτόμων επιχειρηματικών ιδεών σε πεδία  εξειδίκευσης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.8: 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Στήριξη νεοφυών επιχειρήσεων και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για την προστασία της βιομηχανικής και πνευματικής ιδιοκτησίας 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4"/>
          <p:cNvSpPr txBox="1"/>
          <p:nvPr/>
        </p:nvSpPr>
        <p:spPr>
          <a:xfrm>
            <a:off x="69669" y="156632"/>
            <a:ext cx="8917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Α.Π.3.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Αύξηση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των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επιχειρήσεων σε τομείς υψηλής προστιθέμενης αξίας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Ι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147905"/>
              </p:ext>
            </p:extLst>
          </p:nvPr>
        </p:nvGraphicFramePr>
        <p:xfrm>
          <a:off x="154975" y="683180"/>
          <a:ext cx="8832271" cy="4043539"/>
        </p:xfrm>
        <a:graphic>
          <a:graphicData uri="http://schemas.openxmlformats.org/drawingml/2006/table">
            <a:tbl>
              <a:tblPr bandRow="1"/>
              <a:tblGrid>
                <a:gridCol w="2940626"/>
                <a:gridCol w="5891645"/>
              </a:tblGrid>
              <a:tr h="3572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i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i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8639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Χρηματοδοτικοί μηχανισμοί 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για νεοφυείς επιχειρήσεις και υποστήριξη καινοτομίας σε </a:t>
                      </a:r>
                      <a:r>
                        <a:rPr lang="el-GR" sz="160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Μηχανισμοί ενίσχυσης χρηματοδοτικών εργαλείων (</a:t>
                      </a:r>
                      <a:r>
                        <a:rPr lang="en-US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Matching Funds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6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Δημιουργία συνεργατικών </a:t>
                      </a: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σχηματισμών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.Ι-ΙΙΙ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Δημιουργία συνεργατικών σχηματισμών (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cluster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727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Ενθάρρυνση 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πιλοτικής δοκιμής ιδεών και διαμόρφωσης καινοτόμων </a:t>
                      </a: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προδιαγραφών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en-US" sz="16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Ανάπτυξη και εφαρμογή “πρωτοκόλλων” ή σημάτων</a:t>
                      </a:r>
                      <a:endParaRPr lang="en-US" sz="1600" b="1" i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en-US" sz="16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l-GR" sz="160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l-GR" sz="16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για την πραγματοποίηση δοκιμών προϊόντων και υπηρεσιών στην Αττική</a:t>
                      </a:r>
                      <a:endParaRPr lang="en-US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.Ι-ΙΙΙ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Ενίσχυση έργων ανάπτυξης καινοτόμων προϊόντων και υπηρεσιών στο πλαίσιο προσκλήσεων προμηθειών φορέων του Δημοσίου (ΤΑ, ΝΠΔΔ, ΝΠΙΔ κοκ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669" y="156632"/>
            <a:ext cx="8917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Α.Π.3.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Αύξηση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των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επιχειρήσεων σε τομείς υψηλής προστιθέμενης αξίας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ΙΙ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430212"/>
              </p:ext>
            </p:extLst>
          </p:nvPr>
        </p:nvGraphicFramePr>
        <p:xfrm>
          <a:off x="145927" y="922494"/>
          <a:ext cx="8884258" cy="6212933"/>
        </p:xfrm>
        <a:graphic>
          <a:graphicData uri="http://schemas.openxmlformats.org/drawingml/2006/table">
            <a:tbl>
              <a:tblPr bandRow="1"/>
              <a:tblGrid>
                <a:gridCol w="2574996"/>
                <a:gridCol w="6309262"/>
              </a:tblGrid>
              <a:tr h="320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548615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για την ανάπτυξη νέων προϊόντων και υπηρεσιών έντασης γνώσης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ή υψηλής προστιθέμενης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αξίας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.1.Ι-ΙΙΙ: Ενίσχυση έργων ανάπτυξης καινοτόμων προϊόντων σε κάθε πεδίο εξειδίκευσης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.2.Ι-ΙΙΙ: Ενίσχυση </a:t>
                      </a:r>
                      <a:r>
                        <a:rPr lang="el-GR" sz="1600" b="1" i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για την ανάπτυξη σύγχρονων μεθόδων παραγωγής σε κάθε πεδίο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εξειδίκευσης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15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Ολοκληρωμένα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σχέδια ανασυγκρότησης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σε κλάδους με νέες δυνατότητες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 Ι-ΙΙΙ : Ενίσχυση </a:t>
                      </a:r>
                      <a:r>
                        <a:rPr lang="el-GR" sz="1600" b="1" i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σε κλάδους με νέες δυνατότητες ανάπτυξης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για 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την υλοποίηση ολοκληρωμένων σχεδίων αναδιάρθρωσης 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 Ι-ΙΙΙ: Ενίσχυση ομάδων </a:t>
                      </a:r>
                      <a:r>
                        <a:rPr lang="el-GR" sz="1600" b="1" i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ΜμΕ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σε κλάδους με νέες δυνατότητες ανάπτυξης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για 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την υλοποίηση ολοκληρωμένων σχεδίων αναδιάρθρωσης μέσω της συγκρότησης συνεργατικών σχηματισμών 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5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υφιστάμενων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συγκρότηση νέων συνεργατικών σχηματισμών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 Ι-ΙΙΙ: Ενίσχυση υφιστάμενων και υποστήριξη και ενίσχυση για τη συγκρότηση νέων συνεργατικών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σχηματισμών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63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επαγγελματικών γνώσεων και δεξιοτήτων στα αντικείμενα της καινοτομίας και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επιχειρηματικότητας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.6 Ι-ΙΙΙ: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της απασχόλησης δυναμικού σε μακροπρόθεσμα έργα Ε&amp;Α σε υφιστάμενες επιχειρήσεις</a:t>
                      </a:r>
                      <a:endParaRPr lang="en-US" sz="1600" b="1" i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4"/>
          <p:cNvSpPr txBox="1"/>
          <p:nvPr/>
        </p:nvSpPr>
        <p:spPr>
          <a:xfrm>
            <a:off x="318977" y="97650"/>
            <a:ext cx="8591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 3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Στήριξη της δημιουργίας και της επέκτασης προηγμένων ικανοτήτων για την ανάπτυξη προϊόντων και υπηρεσιών 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321617"/>
              </p:ext>
            </p:extLst>
          </p:nvPr>
        </p:nvGraphicFramePr>
        <p:xfrm>
          <a:off x="183653" y="920792"/>
          <a:ext cx="8811491" cy="5847063"/>
        </p:xfrm>
        <a:graphic>
          <a:graphicData uri="http://schemas.openxmlformats.org/drawingml/2006/table">
            <a:tbl>
              <a:tblPr bandRow="1"/>
              <a:tblGrid>
                <a:gridCol w="2421082"/>
                <a:gridCol w="6390409"/>
              </a:tblGrid>
              <a:tr h="294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465773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της πρόσβασης επιχειρήσεων σε νέες αγορές, της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δικτύωσης για ερευνητικές και παραγωγικές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συνεργασίες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Συμμετοχή επιχειρήσεων σε διεθνείς εκθέσεις και συνέδρια, οργάνωση επιχειρηματικών αποστολών.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.2: Οργάνωση διεθνούς εμβέλειας κλαδικών εκθέσεων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.3: Συμμετοχές σε διεθνείς τεχνολογικές, εμπορικές και επιχειρηματικές συνεργασίες και δίκτυα καθώς και ανταλλαγή επισκέψεων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row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εξωστρέφειας μέσω προώθησης της Αττικής και των προϊόντων/υπηρεσιών επιχειρήσεων σε νέες ή υφιστάμενες αγορές στο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εξωτερικό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.4: Εξειδικευμένες μελέτες για στόχευση αγορών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 analysis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προϊόντων και συγκριτικής ανάλυσης του ανταγωνισμού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.5: Προετοιμασία, εφαρμογή και αξιολόγηση «περιφερειακών σχεδίων εξωστρέφειας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.6: Σύσταση φορέα με σκοπό την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ανάδειξη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προβολή 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προώθηση τοπικά παραγόμενων προϊόντων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.7: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Δημιουργία γραφείου (“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film commission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”, “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music commission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”, “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festival commission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Διεθνής δικτύωση του οικοσυστήματος της νέας και αλληλέγγυας επιχειρηματικότητας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.8 Υποστήριξη δράσεων διεθνοποίησης, διοργάνωσης διεθνών συναντήσεων, δικτύωσης φορέων στήριξης της νέας και αλληλέγγυας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επιχειρηματικότητας</a:t>
                      </a: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913">
                <a:tc v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3.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l-GR" sz="16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.9: </a:t>
                      </a:r>
                      <a:r>
                        <a:rPr lang="el-GR" sz="1600" b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Δημιουργία και υποστήριξη δράσεων “</a:t>
                      </a:r>
                      <a:r>
                        <a:rPr lang="en-US" sz="1600" b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Soft Landing</a:t>
                      </a:r>
                      <a:r>
                        <a:rPr lang="el-GR" sz="1600" b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4"/>
          <p:cNvSpPr txBox="1"/>
          <p:nvPr/>
        </p:nvSpPr>
        <p:spPr>
          <a:xfrm>
            <a:off x="116958" y="78347"/>
            <a:ext cx="8878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 3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Στήριξη της ικανότητας των 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ΜμΕ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αναπτύσσονται σε περιφερειακές, εθνικές και διεθνείς αγορές, και να συμμετέχουν σε διαδικασίες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καινοτομίας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6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Εργασίας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Υγρά Απόβλητα</a:t>
            </a:r>
            <a:endParaRPr lang="el-GR" dirty="0" smtClean="0"/>
          </a:p>
          <a:p>
            <a:r>
              <a:rPr lang="el-GR" dirty="0" smtClean="0"/>
              <a:t>Στερεά Απόβλητα (Ανακύκλωση-Επαναχρησιμοποίηση)</a:t>
            </a:r>
            <a:endParaRPr lang="el-GR" dirty="0"/>
          </a:p>
          <a:p>
            <a:r>
              <a:rPr lang="el-GR" dirty="0" smtClean="0"/>
              <a:t>Ενέργεια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18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tecefilm.com/wp-content/uploads/2013/05/merci-7536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43000"/>
            <a:ext cx="333375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4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24995" y="381641"/>
            <a:ext cx="8494012" cy="41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5pPr>
            <a:lvl6pPr marL="1536700" indent="-2159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6pPr>
            <a:lvl7pPr marL="1993900" indent="-2159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7pPr>
            <a:lvl8pPr marL="2451100" indent="-2159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8pPr>
            <a:lvl9pPr marL="2908300" indent="-2159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9pPr>
          </a:lstStyle>
          <a:p>
            <a:pPr algn="ctr" eaLnBrk="1"/>
            <a:r>
              <a:rPr lang="en-GB" altLang="en-US" sz="1452" b="1">
                <a:solidFill>
                  <a:srgbClr val="000000"/>
                </a:solidFill>
                <a:latin typeface="Arial" panose="020B0604020202020204" pitchFamily="34" charset="0"/>
              </a:rPr>
              <a:t>Fig. 2. 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3" y="144912"/>
            <a:ext cx="8571344" cy="660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V="1">
            <a:off x="2221675" y="1216930"/>
            <a:ext cx="5115417" cy="4147635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80" name="Elbow Connector 6"/>
          <p:cNvCxnSpPr>
            <a:cxnSpLocks noChangeShapeType="1"/>
          </p:cNvCxnSpPr>
          <p:nvPr/>
        </p:nvCxnSpPr>
        <p:spPr bwMode="auto">
          <a:xfrm rot="16200000" flipH="1">
            <a:off x="2206306" y="2927758"/>
            <a:ext cx="3330429" cy="3061982"/>
          </a:xfrm>
          <a:prstGeom prst="bentConnector3">
            <a:avLst>
              <a:gd name="adj1" fmla="val 126"/>
            </a:avLst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05023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7388"/>
          </a:xfrm>
        </p:spPr>
        <p:txBody>
          <a:bodyPr/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Νέοι κλάδοι - Νέες επιχειρήσεις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60" y="1308683"/>
            <a:ext cx="8481269" cy="531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9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Shape 80"/>
          <p:cNvGrpSpPr/>
          <p:nvPr/>
        </p:nvGrpSpPr>
        <p:grpSpPr>
          <a:xfrm>
            <a:off x="8800" y="-48123"/>
            <a:ext cx="9173400" cy="6908700"/>
            <a:chOff x="8800" y="-48123"/>
            <a:chExt cx="9173400" cy="6908700"/>
          </a:xfrm>
        </p:grpSpPr>
        <p:cxnSp>
          <p:nvCxnSpPr>
            <p:cNvPr id="81" name="Shape 81"/>
            <p:cNvCxnSpPr/>
            <p:nvPr/>
          </p:nvCxnSpPr>
          <p:spPr>
            <a:xfrm rot="5400000">
              <a:off x="-1511752" y="3428975"/>
              <a:ext cx="6858000" cy="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cxnSp>
          <p:nvCxnSpPr>
            <p:cNvPr id="82" name="Shape 82"/>
            <p:cNvCxnSpPr/>
            <p:nvPr/>
          </p:nvCxnSpPr>
          <p:spPr>
            <a:xfrm rot="5400000">
              <a:off x="285744" y="3428976"/>
              <a:ext cx="6858000" cy="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cxnSp>
          <p:nvCxnSpPr>
            <p:cNvPr id="83" name="Shape 83"/>
            <p:cNvCxnSpPr/>
            <p:nvPr/>
          </p:nvCxnSpPr>
          <p:spPr>
            <a:xfrm rot="5400000">
              <a:off x="2092015" y="3431576"/>
              <a:ext cx="6858000" cy="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cxnSp>
          <p:nvCxnSpPr>
            <p:cNvPr id="84" name="Shape 84"/>
            <p:cNvCxnSpPr/>
            <p:nvPr/>
          </p:nvCxnSpPr>
          <p:spPr>
            <a:xfrm rot="5400000">
              <a:off x="4230137" y="3380876"/>
              <a:ext cx="6858000" cy="0"/>
            </a:xfrm>
            <a:prstGeom prst="straightConnector1">
              <a:avLst/>
            </a:prstGeom>
            <a:noFill/>
            <a:ln w="9525" cap="flat">
              <a:solidFill>
                <a:srgbClr val="000000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85" name="Shape 85"/>
            <p:cNvSpPr/>
            <p:nvPr/>
          </p:nvSpPr>
          <p:spPr>
            <a:xfrm>
              <a:off x="2377775" y="85424"/>
              <a:ext cx="6768060" cy="1616099"/>
            </a:xfrm>
            <a:custGeom>
              <a:avLst/>
              <a:gdLst/>
              <a:ahLst/>
              <a:cxnLst/>
              <a:rect l="0" t="0" r="0" b="0"/>
              <a:pathLst>
                <a:path w="324102" h="91473" extrusionOk="0">
                  <a:moveTo>
                    <a:pt x="0" y="0"/>
                  </a:moveTo>
                  <a:cubicBezTo>
                    <a:pt x="8902" y="8988"/>
                    <a:pt x="27051" y="39238"/>
                    <a:pt x="53412" y="53931"/>
                  </a:cubicBezTo>
                  <a:cubicBezTo>
                    <a:pt x="79772" y="68623"/>
                    <a:pt x="113047" y="82106"/>
                    <a:pt x="158162" y="88156"/>
                  </a:cubicBezTo>
                  <a:cubicBezTo>
                    <a:pt x="203277" y="94205"/>
                    <a:pt x="296445" y="89884"/>
                    <a:pt x="324102" y="90230"/>
                  </a:cubicBezTo>
                </a:path>
              </a:pathLst>
            </a:custGeom>
            <a:noFill/>
            <a:ln w="38100" cap="flat">
              <a:solidFill>
                <a:srgbClr val="A61C00"/>
              </a:solidFill>
              <a:prstDash val="dot"/>
              <a:round/>
              <a:headEnd type="none" w="lg" len="lg"/>
              <a:tailEnd type="none" w="lg" len="lg"/>
            </a:ln>
          </p:spPr>
        </p:sp>
        <p:sp>
          <p:nvSpPr>
            <p:cNvPr id="86" name="Shape 86"/>
            <p:cNvSpPr/>
            <p:nvPr/>
          </p:nvSpPr>
          <p:spPr>
            <a:xfrm rot="10800000" flipH="1">
              <a:off x="2377775" y="3661714"/>
              <a:ext cx="6768060" cy="1697510"/>
            </a:xfrm>
            <a:custGeom>
              <a:avLst/>
              <a:gdLst/>
              <a:ahLst/>
              <a:cxnLst/>
              <a:rect l="0" t="0" r="0" b="0"/>
              <a:pathLst>
                <a:path w="324102" h="91473" extrusionOk="0">
                  <a:moveTo>
                    <a:pt x="0" y="0"/>
                  </a:moveTo>
                  <a:cubicBezTo>
                    <a:pt x="8902" y="8988"/>
                    <a:pt x="27051" y="39238"/>
                    <a:pt x="53412" y="53931"/>
                  </a:cubicBezTo>
                  <a:cubicBezTo>
                    <a:pt x="79772" y="68623"/>
                    <a:pt x="113047" y="82106"/>
                    <a:pt x="158162" y="88156"/>
                  </a:cubicBezTo>
                  <a:cubicBezTo>
                    <a:pt x="203277" y="94205"/>
                    <a:pt x="296445" y="89884"/>
                    <a:pt x="324102" y="90230"/>
                  </a:cubicBezTo>
                </a:path>
              </a:pathLst>
            </a:custGeom>
            <a:noFill/>
            <a:ln w="38100" cap="flat">
              <a:solidFill>
                <a:srgbClr val="A61C00"/>
              </a:solidFill>
              <a:prstDash val="dot"/>
              <a:round/>
              <a:headEnd type="none" w="lg" len="lg"/>
              <a:tailEnd type="none" w="lg" len="lg"/>
            </a:ln>
          </p:spPr>
        </p:sp>
        <p:cxnSp>
          <p:nvCxnSpPr>
            <p:cNvPr id="87" name="Shape 87"/>
            <p:cNvCxnSpPr/>
            <p:nvPr/>
          </p:nvCxnSpPr>
          <p:spPr>
            <a:xfrm>
              <a:off x="8800" y="5359225"/>
              <a:ext cx="9173400" cy="44100"/>
            </a:xfrm>
            <a:prstGeom prst="straightConnector1">
              <a:avLst/>
            </a:prstGeom>
            <a:noFill/>
            <a:ln w="28575" cap="flat">
              <a:solidFill>
                <a:srgbClr val="FFFF00"/>
              </a:solidFill>
              <a:prstDash val="lgDashDot"/>
              <a:round/>
              <a:headEnd type="none" w="lg" len="lg"/>
              <a:tailEnd type="none" w="lg" len="lg"/>
            </a:ln>
          </p:spPr>
        </p:cxnSp>
        <p:sp>
          <p:nvSpPr>
            <p:cNvPr id="88" name="Shape 88"/>
            <p:cNvSpPr txBox="1"/>
            <p:nvPr/>
          </p:nvSpPr>
          <p:spPr>
            <a:xfrm>
              <a:off x="47525" y="739500"/>
              <a:ext cx="1327200" cy="4004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Δημόσια E&amp;A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(ΑΕΙ, ΕΚ)</a:t>
              </a:r>
            </a:p>
          </p:txBody>
        </p:sp>
        <p:sp>
          <p:nvSpPr>
            <p:cNvPr id="89" name="Shape 89"/>
            <p:cNvSpPr txBox="1"/>
            <p:nvPr/>
          </p:nvSpPr>
          <p:spPr>
            <a:xfrm>
              <a:off x="2478875" y="85425"/>
              <a:ext cx="3370800" cy="2775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 i="1">
                  <a:latin typeface="Times New Roman"/>
                  <a:ea typeface="Times New Roman"/>
                  <a:cs typeface="Times New Roman"/>
                  <a:sym typeface="Times New Roman"/>
                </a:rPr>
                <a:t>Αξιοποίηση ερευνητικών αποτελεσμάτων</a:t>
              </a:r>
            </a:p>
          </p:txBody>
        </p:sp>
        <p:sp>
          <p:nvSpPr>
            <p:cNvPr id="90" name="Shape 90"/>
            <p:cNvSpPr txBox="1"/>
            <p:nvPr/>
          </p:nvSpPr>
          <p:spPr>
            <a:xfrm>
              <a:off x="2042425" y="1870275"/>
              <a:ext cx="1275299" cy="4907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proof-of-concept,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επιδεικτικά έργα</a:t>
              </a:r>
            </a:p>
          </p:txBody>
        </p:sp>
        <p:cxnSp>
          <p:nvCxnSpPr>
            <p:cNvPr id="91" name="Shape 91"/>
            <p:cNvCxnSpPr>
              <a:stCxn id="88" idx="3"/>
              <a:endCxn id="90" idx="1"/>
            </p:cNvCxnSpPr>
            <p:nvPr/>
          </p:nvCxnSpPr>
          <p:spPr>
            <a:xfrm>
              <a:off x="1374725" y="939749"/>
              <a:ext cx="667799" cy="1176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92" name="Shape 92"/>
            <p:cNvSpPr txBox="1"/>
            <p:nvPr/>
          </p:nvSpPr>
          <p:spPr>
            <a:xfrm>
              <a:off x="310225" y="5485600"/>
              <a:ext cx="1327200" cy="4160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υποδομές έρευνας &amp; εκπαίδευσης</a:t>
              </a:r>
            </a:p>
          </p:txBody>
        </p:sp>
        <p:sp>
          <p:nvSpPr>
            <p:cNvPr id="93" name="Shape 93"/>
            <p:cNvSpPr txBox="1"/>
            <p:nvPr/>
          </p:nvSpPr>
          <p:spPr>
            <a:xfrm>
              <a:off x="176075" y="2447425"/>
              <a:ext cx="1201499" cy="7043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επιστημονικό και δημιουργικό δυναμικό</a:t>
              </a:r>
            </a:p>
          </p:txBody>
        </p:sp>
        <p:sp>
          <p:nvSpPr>
            <p:cNvPr id="94" name="Shape 94"/>
            <p:cNvSpPr txBox="1"/>
            <p:nvPr/>
          </p:nvSpPr>
          <p:spPr>
            <a:xfrm>
              <a:off x="5849675" y="2711037"/>
              <a:ext cx="994800" cy="59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Ε&amp;Α στις επιχειρήσεις</a:t>
              </a: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2607250" y="3767625"/>
              <a:ext cx="857699" cy="591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εκκόλαψη νεοφυών </a:t>
              </a:r>
            </a:p>
          </p:txBody>
        </p:sp>
        <p:cxnSp>
          <p:nvCxnSpPr>
            <p:cNvPr id="96" name="Shape 96"/>
            <p:cNvCxnSpPr>
              <a:stCxn id="93" idx="3"/>
              <a:endCxn id="95" idx="1"/>
            </p:cNvCxnSpPr>
            <p:nvPr/>
          </p:nvCxnSpPr>
          <p:spPr>
            <a:xfrm>
              <a:off x="1377574" y="2799624"/>
              <a:ext cx="1229699" cy="126389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7" name="Shape 97"/>
            <p:cNvCxnSpPr>
              <a:stCxn id="93" idx="3"/>
              <a:endCxn id="90" idx="1"/>
            </p:cNvCxnSpPr>
            <p:nvPr/>
          </p:nvCxnSpPr>
          <p:spPr>
            <a:xfrm rot="10800000" flipH="1">
              <a:off x="1377574" y="2115624"/>
              <a:ext cx="664799" cy="684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8" name="Shape 98"/>
            <p:cNvCxnSpPr>
              <a:stCxn id="93" idx="3"/>
              <a:endCxn id="99" idx="2"/>
            </p:cNvCxnSpPr>
            <p:nvPr/>
          </p:nvCxnSpPr>
          <p:spPr>
            <a:xfrm rot="10800000" flipH="1">
              <a:off x="1377574" y="2681724"/>
              <a:ext cx="4502400" cy="1179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00" name="Shape 100"/>
            <p:cNvSpPr txBox="1"/>
            <p:nvPr/>
          </p:nvSpPr>
          <p:spPr>
            <a:xfrm>
              <a:off x="4153150" y="3372700"/>
              <a:ext cx="762299" cy="2775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νεοφυείς</a:t>
              </a: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3820750" y="2260775"/>
              <a:ext cx="1053600" cy="409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τεχνοβλαστοί</a:t>
              </a:r>
            </a:p>
          </p:txBody>
        </p:sp>
        <p:cxnSp>
          <p:nvCxnSpPr>
            <p:cNvPr id="102" name="Shape 102"/>
            <p:cNvCxnSpPr>
              <a:stCxn id="88" idx="3"/>
              <a:endCxn id="99" idx="2"/>
            </p:cNvCxnSpPr>
            <p:nvPr/>
          </p:nvCxnSpPr>
          <p:spPr>
            <a:xfrm>
              <a:off x="1374725" y="939749"/>
              <a:ext cx="4505100" cy="1741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3" name="Shape 103"/>
            <p:cNvCxnSpPr>
              <a:stCxn id="101" idx="3"/>
              <a:endCxn id="99" idx="2"/>
            </p:cNvCxnSpPr>
            <p:nvPr/>
          </p:nvCxnSpPr>
          <p:spPr>
            <a:xfrm>
              <a:off x="4874350" y="2465675"/>
              <a:ext cx="1005600" cy="216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4" name="Shape 104"/>
            <p:cNvCxnSpPr>
              <a:stCxn id="100" idx="3"/>
              <a:endCxn id="99" idx="2"/>
            </p:cNvCxnSpPr>
            <p:nvPr/>
          </p:nvCxnSpPr>
          <p:spPr>
            <a:xfrm rot="10800000" flipH="1">
              <a:off x="4915449" y="2681650"/>
              <a:ext cx="964500" cy="8298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5" name="Shape 105"/>
            <p:cNvCxnSpPr>
              <a:stCxn id="90" idx="3"/>
              <a:endCxn id="101" idx="1"/>
            </p:cNvCxnSpPr>
            <p:nvPr/>
          </p:nvCxnSpPr>
          <p:spPr>
            <a:xfrm>
              <a:off x="3317724" y="2115674"/>
              <a:ext cx="503100" cy="3501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6" name="Shape 106"/>
            <p:cNvCxnSpPr>
              <a:stCxn id="95" idx="3"/>
              <a:endCxn id="100" idx="1"/>
            </p:cNvCxnSpPr>
            <p:nvPr/>
          </p:nvCxnSpPr>
          <p:spPr>
            <a:xfrm rot="10800000" flipH="1">
              <a:off x="3464949" y="3511425"/>
              <a:ext cx="688200" cy="552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07" name="Shape 107"/>
            <p:cNvSpPr txBox="1"/>
            <p:nvPr/>
          </p:nvSpPr>
          <p:spPr>
            <a:xfrm>
              <a:off x="6347062" y="2067525"/>
              <a:ext cx="688199" cy="2775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Clusters</a:t>
              </a:r>
            </a:p>
          </p:txBody>
        </p:sp>
        <p:cxnSp>
          <p:nvCxnSpPr>
            <p:cNvPr id="108" name="Shape 108"/>
            <p:cNvCxnSpPr>
              <a:stCxn id="94" idx="0"/>
              <a:endCxn id="107" idx="2"/>
            </p:cNvCxnSpPr>
            <p:nvPr/>
          </p:nvCxnSpPr>
          <p:spPr>
            <a:xfrm rot="10800000" flipH="1">
              <a:off x="6347075" y="2345037"/>
              <a:ext cx="344100" cy="3660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09" name="Shape 109"/>
            <p:cNvSpPr txBox="1"/>
            <p:nvPr/>
          </p:nvSpPr>
          <p:spPr>
            <a:xfrm>
              <a:off x="8130250" y="2418875"/>
              <a:ext cx="994800" cy="55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εξωστρέφεια &amp;</a:t>
              </a:r>
            </a:p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εξαγωγές</a:t>
              </a:r>
            </a:p>
          </p:txBody>
        </p:sp>
        <p:cxnSp>
          <p:nvCxnSpPr>
            <p:cNvPr id="110" name="Shape 110"/>
            <p:cNvCxnSpPr>
              <a:stCxn id="99" idx="6"/>
              <a:endCxn id="109" idx="1"/>
            </p:cNvCxnSpPr>
            <p:nvPr/>
          </p:nvCxnSpPr>
          <p:spPr>
            <a:xfrm>
              <a:off x="7165750" y="2681625"/>
              <a:ext cx="964500" cy="1320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1" name="Shape 111"/>
            <p:cNvSpPr txBox="1"/>
            <p:nvPr/>
          </p:nvSpPr>
          <p:spPr>
            <a:xfrm>
              <a:off x="4126425" y="4904275"/>
              <a:ext cx="3370800" cy="2775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 i="1">
                  <a:latin typeface="Times New Roman"/>
                  <a:ea typeface="Times New Roman"/>
                  <a:cs typeface="Times New Roman"/>
                  <a:sym typeface="Times New Roman"/>
                </a:rPr>
                <a:t>Ανάπτυξη Ε&amp;Α&amp;Κ στον παραγωγικό τομέα</a:t>
              </a:r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2089825" y="5524150"/>
              <a:ext cx="3148199" cy="2211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εκκολαπτήρια, θερμοκοιτίδες κλπ</a:t>
              </a:r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1866075" y="5856450"/>
              <a:ext cx="1892700" cy="4004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επιχειρηματικές </a:t>
              </a: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υποτροφίες</a:t>
              </a:r>
            </a:p>
          </p:txBody>
        </p:sp>
        <p:sp>
          <p:nvSpPr>
            <p:cNvPr id="114" name="Shape 114"/>
            <p:cNvSpPr txBox="1"/>
            <p:nvPr/>
          </p:nvSpPr>
          <p:spPr>
            <a:xfrm>
              <a:off x="2234950" y="6323425"/>
              <a:ext cx="5068199" cy="2211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κουπόνια καινοτομίας</a:t>
              </a:r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2519675" y="6500225"/>
              <a:ext cx="5068199" cy="3389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ανάπτυξη καινοτομικών και επιχειρηματικών ικανοτήτων</a:t>
              </a:r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2607250" y="1365725"/>
              <a:ext cx="1648199" cy="4160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-US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customer- driven Ε&amp;Α, καινοτόμες προμήθειες</a:t>
              </a:r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362775" y="6500225"/>
              <a:ext cx="1734300" cy="3389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Δομές δημιουργικής μάθησης &amp; συνεργασίας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5879950" y="1832925"/>
              <a:ext cx="1285800" cy="1697400"/>
            </a:xfrm>
            <a:prstGeom prst="ellipse">
              <a:avLst/>
            </a:prstGeom>
            <a:noFill/>
            <a:ln w="19050" cap="flat">
              <a:solidFill>
                <a:srgbClr val="FFFFFF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7724300" y="5890625"/>
              <a:ext cx="1387799" cy="4907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εκθέσεις, διεθνείς συνεργασίες, φορέας προβολής και προώθησης, σχέδια εξωστρέφειας, soft landing, γραφεία υποδοχής</a:t>
              </a:r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4237725" y="5841225"/>
              <a:ext cx="3148199" cy="2211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sz="1200">
                  <a:latin typeface="Times New Roman"/>
                  <a:ea typeface="Times New Roman"/>
                  <a:cs typeface="Times New Roman"/>
                  <a:sym typeface="Times New Roman"/>
                </a:rPr>
                <a:t>μηχανισμοί χρηματοδότησης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7366399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74" y="159392"/>
            <a:ext cx="7886700" cy="553674"/>
          </a:xfrm>
        </p:spPr>
        <p:txBody>
          <a:bodyPr>
            <a:noAutofit/>
          </a:bodyPr>
          <a:lstStyle/>
          <a:p>
            <a:pPr lvl="0" algn="ctr"/>
            <a:r>
              <a:rPr lang="el-GR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Ενδεικτικές αιχμές στα Πεδία Εξειδίκευσης της </a:t>
            </a:r>
            <a:r>
              <a:rPr lang="el-GR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Αττικής</a:t>
            </a:r>
            <a:endParaRPr lang="en-US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image01.png" descr="kukloi n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4" y="817707"/>
            <a:ext cx="7860485" cy="572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423943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0874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402361"/>
              </p:ext>
            </p:extLst>
          </p:nvPr>
        </p:nvGraphicFramePr>
        <p:xfrm>
          <a:off x="167494" y="682617"/>
          <a:ext cx="8884227" cy="6149376"/>
        </p:xfrm>
        <a:graphic>
          <a:graphicData uri="http://schemas.openxmlformats.org/drawingml/2006/table">
            <a:tbl>
              <a:tblPr/>
              <a:tblGrid>
                <a:gridCol w="2913457"/>
                <a:gridCol w="2998573"/>
                <a:gridCol w="2972197"/>
              </a:tblGrid>
              <a:tr h="320560">
                <a:tc>
                  <a:txBody>
                    <a:bodyPr/>
                    <a:lstStyle/>
                    <a:p>
                      <a:pPr marL="238125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Δημιουργική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οικονομί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α</a:t>
                      </a:r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marL="238125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Γα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λάζι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α οικονομία</a:t>
                      </a:r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Βιώσιμη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Οικονομί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</a:rPr>
                        <a:t>α των Αναγκών</a:t>
                      </a:r>
                      <a:endParaRPr lang="en-US" sz="1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" panose="020B0604020202020204" pitchFamily="34" charset="0"/>
                      </a:endParaRPr>
                    </a:p>
                  </a:txBody>
                  <a:tcPr marL="40606" marR="406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</a:tr>
              <a:tr h="38608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Τεχνολογικές</a:t>
                      </a:r>
                      <a:r>
                        <a:rPr lang="en-US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εφαρμογές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παιγνίων και αναψυχής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-Λογισμικό 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εφαρμογές </a:t>
                      </a:r>
                      <a:r>
                        <a:rPr lang="el-GR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μικρο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/νάνο-ηλεκτρονικής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-Προϊόντα 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υψηλής δημιουργικότητας (ένδυση, έπιπλο, διακόσμηση, χειροτεχνία κλπ)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-Ειδικές 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μορφές τουρισμού 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-Περιβάλλοντα 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διάχυτης νοημοσύνης για εξατομίκευση υπηρεσιών στην εκπαίδευση, τον τουρισμό, την αναψυχή και τον πολιτισμό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-Μ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edia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Πολιτιστική ταυτότητα και δημιουργία περιεχομένου.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Κινημ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ατογράφος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Τεχνολογίες</a:t>
                      </a:r>
                      <a:r>
                        <a:rPr lang="en-US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πολιτιστικής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προστασίας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και διαχείρισης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-Αλυσίδα </a:t>
                      </a:r>
                      <a:r>
                        <a:rPr lang="el-GR" sz="14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διατροφή- τουρισμός-πολιτισμός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Ναυπηγική</a:t>
                      </a:r>
                      <a:r>
                        <a:rPr lang="en-US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μικρών</a:t>
                      </a:r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και </a:t>
                      </a:r>
                      <a:r>
                        <a:rPr lang="en-US" sz="140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μεσαίων</a:t>
                      </a:r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σκαφών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Υδατοκαλλιέργιες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Αλιεία διατροφή, προϊόντα υψηλής διατροφικής αξίας 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Υδάτινη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βιοτεχνολογία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Θαλάσσιος</a:t>
                      </a:r>
                      <a:r>
                        <a:rPr lang="en-US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τουρισμός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Μέθοδοι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υλικά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λιμενικών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κατασκευών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-Αλυσίδα 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αξίας της ναυτιλίας, των τουριστικών σκαφών, του θαλάσσιου τουρισμού, </a:t>
                      </a:r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 transport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 shipping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-Αγρο-</a:t>
                      </a:r>
                      <a:r>
                        <a:rPr lang="el-GR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διατροφ</a:t>
                      </a: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ή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ανάπτυξη νέων προϊόντων και εφοδιαστική αλυσίδα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Φάρμακο</a:t>
                      </a:r>
                      <a:r>
                        <a:rPr lang="en-US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40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υγεία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-Προϊόντα </a:t>
                      </a:r>
                      <a:r>
                        <a:rPr lang="el-GR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υπηρεσίες μαζικής διάχυτης νοημοσύνης 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ΑΠΕ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smart grids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Cities, smart buildings, 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ευφυείς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υπ</a:t>
                      </a:r>
                      <a:r>
                        <a:rPr lang="en-US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οδομές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-Διαχείριση </a:t>
                      </a:r>
                      <a:r>
                        <a:rPr lang="el-GR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εκμετάλλευση αποβλήτων, απορριμμάτων και υπολειμμάτων για παραγωγή ενέργειας και προϊόντων υψηλής προστιθέμενης αξίας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-Κλασσική </a:t>
                      </a:r>
                      <a:r>
                        <a:rPr lang="el-GR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ανάστροφη εφοδιαστική αλυσίδα με στόχο τη μεταπώληση, την επαναχρησιμοποίηση ή την ανακύκλωση σε διεθνή δίκτυα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Mobile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apps</a:t>
                      </a:r>
                      <a:r>
                        <a:rPr lang="el-GR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ψηφιακές πλατφόρμες υπηρεσιών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388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l-GR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l-GR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φαρμογές</a:t>
                      </a:r>
                      <a:r>
                        <a:rPr lang="el-GR" sz="14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και τεχνολογίες διαστήματος και </a:t>
                      </a:r>
                      <a:r>
                        <a:rPr lang="el-GR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γεωπληροφορικής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el-GR" sz="1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-Λογισμικό 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εφαρμογές </a:t>
                      </a:r>
                      <a:r>
                        <a:rPr lang="el-GR" sz="140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μικρο</a:t>
                      </a:r>
                      <a:r>
                        <a:rPr lang="el-GR" sz="14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/νάνο-ηλεκτρονικής</a:t>
                      </a:r>
                      <a:endParaRPr lang="en-US" sz="140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598" marR="37598" marT="37598" marB="3759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6169" y="136707"/>
            <a:ext cx="8875552" cy="48469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US" altLang="en-US" sz="24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Συνεργ</a:t>
            </a:r>
            <a:r>
              <a:rPr lang="en-US" alt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ατικοί σχηματισμοί στα πεδία </a:t>
            </a:r>
            <a:r>
              <a:rPr lang="en-US" altLang="en-US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εξειδίκευσης</a:t>
            </a:r>
            <a:endParaRPr lang="en-US" sz="24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54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0117" y="145500"/>
            <a:ext cx="8304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 1.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Δημιουργία δομών και υποδομών έρευνας και καινοτομίας (Ε&amp;Κ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392987"/>
              </p:ext>
            </p:extLst>
          </p:nvPr>
        </p:nvGraphicFramePr>
        <p:xfrm>
          <a:off x="407630" y="829341"/>
          <a:ext cx="8416636" cy="5103625"/>
        </p:xfrm>
        <a:graphic>
          <a:graphicData uri="http://schemas.openxmlformats.org/drawingml/2006/table">
            <a:tbl>
              <a:tblPr bandRow="1"/>
              <a:tblGrid>
                <a:gridCol w="3174469"/>
                <a:gridCol w="5242167"/>
              </a:tblGrid>
              <a:tr h="4274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trike="noStrike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7E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trike="noStrike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7E6B"/>
                    </a:solidFill>
                  </a:tcPr>
                </a:tc>
              </a:tr>
              <a:tr h="384009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Διαμόρφωση περιφερειακής δομής συντονισμού, τεκμηρίωσης, συμμετοχικού σχεδιασμού και υποστήριξης της έρευνας και καινοτομίας (Ε&amp;Κ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Κέντρο Καινοτομίας Περιφέρειας Αττικής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2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.2.Ι-ΙΙΙ 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και λειτουργία τεχνολογικών πλατφορμών και δικτύων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μάθησης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5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υποδομών, δομών και δραστηριοτήτων Ε&amp;Α&amp;Κ κρίσιμων για τους ΤΕ της Αττικής, όπου υπάρχει υστέρηση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.3.Ι-ΙΙΙ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Υποδομών και Δομών σε κρίσιμες περιοχές και τομείς Ε&amp;Κ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44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πτυξη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καινοτομικής και δημιουργικής κουλτούρας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.4: Δομές δημιουργικής μάθησης και συνεργασίας μέσα και έξω από το σχολείο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playgrounds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creativity parks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…)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Διάχυση και ενημέρωση των ερευνητικών αποτελεσμάτων 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ΕΙ-ΕΚ στο ευρύ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κοινό, στα 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σχολεία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και 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σε συλλογικούς φορείς και φορείς ΤΑ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097401"/>
              </p:ext>
            </p:extLst>
          </p:nvPr>
        </p:nvGraphicFramePr>
        <p:xfrm>
          <a:off x="239882" y="609991"/>
          <a:ext cx="8707583" cy="5876920"/>
        </p:xfrm>
        <a:graphic>
          <a:graphicData uri="http://schemas.openxmlformats.org/drawingml/2006/table">
            <a:tbl>
              <a:tblPr bandRow="1"/>
              <a:tblGrid>
                <a:gridCol w="2369128"/>
                <a:gridCol w="6338455"/>
              </a:tblGrid>
              <a:tr h="3022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7E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7E6B"/>
                    </a:solidFill>
                  </a:tcPr>
                </a:tc>
              </a:tr>
              <a:tr h="465773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Δομές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κινητοποίησης (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animation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δικτύωσης και πύκνωσης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οικοσυστήματος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Ίδρυση και λειτουργία Εκκολαπτηρίων και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Θερμοκοιτίδων εντός των ΕΚ και ΑΕΙ της Αττικής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Μητρώο συμβούλων σε ζητήματα διαχείρισης πνευματικής και βιομηχανικής ιδιοκτησίας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ενίσχυσης δημοσίων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ερευνητικών φορέων για παροχή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υπηρεσιών Ε&amp;Τ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.3.Ι-ΙΙΙ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Πιστοποίηση δημοσίων φορέων έρευνας και τεχνολογικών υπηρεσιών για την παροχή εξειδικευμένων υπηρεσιών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Ε&amp;Τ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.4.Ι-ΙΙΙ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Ενίσχυση δημοσίων φορέων έρευνας και τεχνολογικών υπηρεσιών για την παροχή εξειδικευμένων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υπηρεσιών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Aξιο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ποίηση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ρευνητικών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6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απ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οτελεσμάτων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.5.Ι-ΙΙΙ Ενίσχυση σχεδίων διερεύνησης της σκοπιμότητας αξιοποίησης ερευνητικών αποτελεσμάτων (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proof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.6.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: Ανάπτυξη έργων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επίδειξης-εφαρμογής 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αποτελεσμάτων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έρευνας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653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Έλξη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δημόσιων δραστηριοτήτων Ε&amp;Α </a:t>
                      </a:r>
                      <a:endParaRPr lang="en-US" sz="16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από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την οικονομία των αναγκών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.7.Ι-ΙΙΙ Δημιουργία καινοτόμων προϊόντων/υπηρεσιών που προτείνονται από επιχειρήσεις, φορείς του δημοσίου και της ΤΑ, δημόσια διαβούλευση κλπ. 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(customer- driven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.8 Χρηματοδότηση δράσεων τύπου “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hackathon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1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Στήριξη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μακροπρόθεσμων δράσεων Ε&amp;Α&amp;Κ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1.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.9.Ι-ΙΙΙ.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Ενίσχυση μεσοπρόθεσμων και μακροπρόθεσμων δράσεων Ε&amp;Α&amp;Κ στα πεδία εξειδίκευσης από επιχειρήσεις ή συνεργατικούς σχηματισμούς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1" y="119820"/>
            <a:ext cx="852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Α.Π 1.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Αύξηση των δαπανών των επιχειρήσεων για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Ε&amp;ΤΑ&amp;Κ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6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644309"/>
              </p:ext>
            </p:extLst>
          </p:nvPr>
        </p:nvGraphicFramePr>
        <p:xfrm>
          <a:off x="241168" y="952503"/>
          <a:ext cx="8772203" cy="5717665"/>
        </p:xfrm>
        <a:graphic>
          <a:graphicData uri="http://schemas.openxmlformats.org/drawingml/2006/table">
            <a:tbl>
              <a:tblPr bandRow="1"/>
              <a:tblGrid>
                <a:gridCol w="2188523"/>
                <a:gridCol w="6583680"/>
              </a:tblGrid>
              <a:tr h="310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Σκο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πιμότητα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Δράσεις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</a:tr>
              <a:tr h="7309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Ανάπτυξη προϊόντων και εργαλείων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ΤΠΕ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.1.Ι-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Ενίσχυση ανάπτυξης προϊόντων και υπηρεσιών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ΤΠΕ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3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Ανά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πτυξη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εφαρμογών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e-επιχειρείν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-ΙΙΙ: Ανάπτυξη εφαρμογών 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1600" b="1" i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επιχειρείν</a:t>
                      </a:r>
                      <a:r>
                        <a:rPr lang="el-GR" sz="16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από μεμονωμένες επιχειρήσεις ή ομάδες </a:t>
                      </a:r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επιχειρήσεων</a:t>
                      </a:r>
                      <a:endParaRPr lang="en-US" sz="16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.3: Ενίσχυση της ανάπτυξης ψηφιακών </a:t>
                      </a:r>
                      <a:r>
                        <a:rPr lang="el-GR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πλατφορμών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επιχειρηματικών συναλλαγών και συνεργασίας μεταξύ επιχειρήσεων, μεταξύ επιχειρήσεων και καταναλωτών και μεταξύ επιχειρήσεων και φορέων του δημοσίου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κλπ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3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Ψηφιακές </a:t>
                      </a:r>
                      <a:r>
                        <a:rPr lang="el-G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υποδομές για το οικοσύστημα της επιχειρηματικότητας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.4: Ανάπτυξη ψηφιακών υποδομών δικτύωσης και συνεργασίας μεταξύ των φορέων στήριξης και κινητοποίησης, των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MME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των 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ΑΕΙ και Ερευνητικών Κέντρων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Δράση 2.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.5: Ενίσχυση της ίδρυσης και ανάπτυξης ψηφιακών </a:t>
                      </a:r>
                      <a:r>
                        <a:rPr lang="el-GR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πλατφορμών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χρηματοδότησης από το πλήθος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crowdfunding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l-GR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μικροπίστωσης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ανεύρεσης πόρων από το πλήθος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crowdsourcing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δικτύων υποστήριξης (επιχειρηματικών αγγέλων, μεντόρων,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coaches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θερμοκοιτίδων </a:t>
                      </a:r>
                      <a:r>
                        <a:rPr lang="el-GR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κλπ</a:t>
                      </a: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υποβολής ιδεών και προτάσεων και συμμετοχικής αξιολόγησης προτάσεων, </a:t>
                      </a:r>
                      <a:r>
                        <a:rPr lang="el-GR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ιδεών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06" marR="50006" marT="50006" marB="5000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4"/>
          <p:cNvSpPr txBox="1"/>
          <p:nvPr/>
        </p:nvSpPr>
        <p:spPr>
          <a:xfrm>
            <a:off x="269965" y="88057"/>
            <a:ext cx="8647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Α.Π 2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Ανάπτυξη προϊόντων και υπηρεσιών ΤΠΕ, ηλεκτρονικό εμπόριο και αύξηση της ζήτησης για </a:t>
            </a:r>
            <a:r>
              <a:rPr lang="el-G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ΤΠΕ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6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1694</Words>
  <Application>Microsoft Office PowerPoint</Application>
  <PresentationFormat>On-screen Show (4:3)</PresentationFormat>
  <Paragraphs>164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msgothic</vt:lpstr>
      <vt:lpstr>Symbol</vt:lpstr>
      <vt:lpstr>Times New Roman</vt:lpstr>
      <vt:lpstr>Wingdings</vt:lpstr>
      <vt:lpstr>Θέμα του Office</vt:lpstr>
      <vt:lpstr>ΣΕΕ Αττικής: Στρατηγική, Στόχοι, Προτεραιότητες, Πρόγραμμα Δράσης</vt:lpstr>
      <vt:lpstr>PowerPoint Presentation</vt:lpstr>
      <vt:lpstr>Νέοι κλάδοι - Νέες επιχειρήσεις</vt:lpstr>
      <vt:lpstr>PowerPoint Presentation</vt:lpstr>
      <vt:lpstr>Ενδεικτικές αιχμές στα Πεδία Εξειδίκευσης της Αττικής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Ομάδες Εργασίας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Yeoryios Stamboulis</dc:creator>
  <cp:lastModifiedBy>Elena M</cp:lastModifiedBy>
  <cp:revision>14</cp:revision>
  <dcterms:created xsi:type="dcterms:W3CDTF">2015-12-07T10:49:30Z</dcterms:created>
  <dcterms:modified xsi:type="dcterms:W3CDTF">2016-01-22T08:06:18Z</dcterms:modified>
</cp:coreProperties>
</file>